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5"/>
  </p:notesMasterIdLst>
  <p:sldIdLst>
    <p:sldId id="377" r:id="rId2"/>
    <p:sldId id="396" r:id="rId3"/>
    <p:sldId id="395" r:id="rId4"/>
    <p:sldId id="394" r:id="rId5"/>
    <p:sldId id="399" r:id="rId6"/>
    <p:sldId id="381" r:id="rId7"/>
    <p:sldId id="378" r:id="rId8"/>
    <p:sldId id="379" r:id="rId9"/>
    <p:sldId id="390" r:id="rId10"/>
    <p:sldId id="398" r:id="rId11"/>
    <p:sldId id="382" r:id="rId12"/>
    <p:sldId id="380" r:id="rId13"/>
    <p:sldId id="383" r:id="rId14"/>
    <p:sldId id="389" r:id="rId15"/>
    <p:sldId id="384" r:id="rId16"/>
    <p:sldId id="388" r:id="rId17"/>
    <p:sldId id="385" r:id="rId18"/>
    <p:sldId id="361" r:id="rId19"/>
    <p:sldId id="362" r:id="rId20"/>
    <p:sldId id="363" r:id="rId21"/>
    <p:sldId id="386" r:id="rId22"/>
    <p:sldId id="364" r:id="rId23"/>
    <p:sldId id="387" r:id="rId24"/>
    <p:sldId id="400" r:id="rId25"/>
    <p:sldId id="401" r:id="rId26"/>
    <p:sldId id="402" r:id="rId27"/>
    <p:sldId id="286" r:id="rId28"/>
    <p:sldId id="292" r:id="rId29"/>
    <p:sldId id="403" r:id="rId30"/>
    <p:sldId id="391" r:id="rId31"/>
    <p:sldId id="393" r:id="rId32"/>
    <p:sldId id="392" r:id="rId33"/>
    <p:sldId id="397"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5" autoAdjust="0"/>
    <p:restoredTop sz="89574" autoAdjust="0"/>
  </p:normalViewPr>
  <p:slideViewPr>
    <p:cSldViewPr>
      <p:cViewPr varScale="1">
        <p:scale>
          <a:sx n="74" d="100"/>
          <a:sy n="74" d="100"/>
        </p:scale>
        <p:origin x="-355"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1B537E-B97D-4F8B-A636-99E427CB3896}" type="datetimeFigureOut">
              <a:rPr lang="en-US" smtClean="0"/>
              <a:pPr/>
              <a:t>11/6/2015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DBFE98-5A01-492E-93FC-D9E2FC7824C5}" type="slidenum">
              <a:rPr lang="en-US" smtClean="0"/>
              <a:pPr/>
              <a:t>‹#›</a:t>
            </a:fld>
            <a:endParaRPr lang="en-US"/>
          </a:p>
        </p:txBody>
      </p:sp>
    </p:spTree>
    <p:extLst>
      <p:ext uri="{BB962C8B-B14F-4D97-AF65-F5344CB8AC3E}">
        <p14:creationId xmlns:p14="http://schemas.microsoft.com/office/powerpoint/2010/main" val="2754108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DBFE98-5A01-492E-93FC-D9E2FC7824C5}" type="slidenum">
              <a:rPr lang="en-US" smtClean="0"/>
              <a:pPr/>
              <a:t>15</a:t>
            </a:fld>
            <a:endParaRPr lang="en-US"/>
          </a:p>
        </p:txBody>
      </p:sp>
    </p:spTree>
    <p:extLst>
      <p:ext uri="{BB962C8B-B14F-4D97-AF65-F5344CB8AC3E}">
        <p14:creationId xmlns:p14="http://schemas.microsoft.com/office/powerpoint/2010/main" val="2181137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EDBFE98-5A01-492E-93FC-D9E2FC7824C5}" type="slidenum">
              <a:rPr lang="en-US" smtClean="0"/>
              <a:pPr/>
              <a:t>29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DBFE98-5A01-492E-93FC-D9E2FC7824C5}" type="slidenum">
              <a:rPr lang="en-US" smtClean="0"/>
              <a:pPr/>
              <a:t>16</a:t>
            </a:fld>
            <a:endParaRPr lang="en-US"/>
          </a:p>
        </p:txBody>
      </p:sp>
    </p:spTree>
    <p:extLst>
      <p:ext uri="{BB962C8B-B14F-4D97-AF65-F5344CB8AC3E}">
        <p14:creationId xmlns:p14="http://schemas.microsoft.com/office/powerpoint/2010/main" val="281835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BEDBFE98-5A01-492E-93FC-D9E2FC7824C5}" type="slidenum">
              <a:rPr lang="en-US" smtClean="0"/>
              <a:pPr/>
              <a:t>18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DBFE98-5A01-492E-93FC-D9E2FC7824C5}" type="slidenum">
              <a:rPr lang="en-US" smtClean="0"/>
              <a:pPr/>
              <a:t>19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DBFE98-5A01-492E-93FC-D9E2FC7824C5}" type="slidenum">
              <a:rPr lang="en-US" smtClean="0"/>
              <a:pPr/>
              <a:t>20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anose="02020603050405020304" pitchFamily="18" charset="0"/>
                <a:cs typeface="Times New Roman" panose="02020603050405020304" pitchFamily="18" charset="0"/>
              </a:rPr>
              <a:t>Fish 416, a 2-trip fish that traveled upriver along the left bank, returned 7 d later along left bank, where it held for a period of time before crossing the river and looping between right bank and the river’s center. No additional upriver trip was observed, so it was assumed the fish moved downriver and did not return.</a:t>
            </a:r>
          </a:p>
          <a:p>
            <a:endParaRPr lang="en-US"/>
          </a:p>
        </p:txBody>
      </p:sp>
      <p:sp>
        <p:nvSpPr>
          <p:cNvPr id="4" name="Slide Number Placeholder 3"/>
          <p:cNvSpPr>
            <a:spLocks noGrp="1"/>
          </p:cNvSpPr>
          <p:nvPr>
            <p:ph type="sldNum" sz="quarter" idx="10"/>
          </p:nvPr>
        </p:nvSpPr>
        <p:spPr/>
        <p:txBody>
          <a:bodyPr/>
          <a:lstStyle/>
          <a:p>
            <a:fld id="{BEDBFE98-5A01-492E-93FC-D9E2FC7824C5}" type="slidenum">
              <a:rPr lang="en-US" smtClean="0"/>
              <a:pPr/>
              <a:t>21</a:t>
            </a:fld>
            <a:endParaRPr lang="en-US"/>
          </a:p>
        </p:txBody>
      </p:sp>
    </p:spTree>
    <p:extLst>
      <p:ext uri="{BB962C8B-B14F-4D97-AF65-F5344CB8AC3E}">
        <p14:creationId xmlns:p14="http://schemas.microsoft.com/office/powerpoint/2010/main" val="1223550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anose="02020603050405020304" pitchFamily="18" charset="0"/>
                <a:cs typeface="Times New Roman" panose="02020603050405020304" pitchFamily="18" charset="0"/>
              </a:rPr>
              <a:t>Fish 332, a 3-trip fish that created a large looping track in its first trip (A), returned 4 d later heading downriver (B), and then 2 d later traveled upriver along left bank with detection lost prior to reaching left bank (C).</a:t>
            </a:r>
          </a:p>
          <a:p>
            <a:endParaRPr lang="en-US" dirty="0"/>
          </a:p>
        </p:txBody>
      </p:sp>
      <p:sp>
        <p:nvSpPr>
          <p:cNvPr id="4" name="Slide Number Placeholder 3"/>
          <p:cNvSpPr>
            <a:spLocks noGrp="1"/>
          </p:cNvSpPr>
          <p:nvPr>
            <p:ph type="sldNum" sz="quarter" idx="10"/>
          </p:nvPr>
        </p:nvSpPr>
        <p:spPr/>
        <p:txBody>
          <a:bodyPr/>
          <a:lstStyle/>
          <a:p>
            <a:fld id="{BEDBFE98-5A01-492E-93FC-D9E2FC7824C5}" type="slidenum">
              <a:rPr lang="en-US" smtClean="0"/>
              <a:pPr/>
              <a:t>22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DBFE98-5A01-492E-93FC-D9E2FC7824C5}" type="slidenum">
              <a:rPr lang="en-US" smtClean="0"/>
              <a:pPr/>
              <a:t>27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EDBFE98-5A01-492E-93FC-D9E2FC7824C5}" type="slidenum">
              <a:rPr lang="en-US" smtClean="0"/>
              <a:pPr/>
              <a:t>28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BA564E92-6338-4C10-A4C2-44F238B45CCC}" type="datetime1">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18F21-27E3-43C0-A423-6D4D07DB2B5A}" type="slidenum">
              <a:rPr lang="en-US" smtClean="0"/>
              <a:pPr/>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EBA738-A0C9-4404-9EE5-4F5AE053C3BB}" type="datetime1">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18F21-27E3-43C0-A423-6D4D07DB2B5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FF8E5F-12DF-4356-A21F-45102B058E3C}" type="datetime1">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18F21-27E3-43C0-A423-6D4D07DB2B5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245"/>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7C2B908D-4139-48F9-AB22-235358EFF12C}" type="datetime1">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18F21-27E3-43C0-A423-6D4D07DB2B5A}" type="slidenum">
              <a:rPr lang="en-US" smtClean="0"/>
              <a:pPr/>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B058C6-F5A5-4F62-8221-9883BF0C43D3}" type="datetime1">
              <a:rPr lang="en-US" smtClean="0"/>
              <a:t>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18F21-27E3-43C0-A423-6D4D07DB2B5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0"/>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25E4E214-2400-4351-9562-2F5B4AD9EB98}" type="datetime1">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18F21-27E3-43C0-A423-6D4D07DB2B5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0"/>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E7B9E4B-1F31-4009-B9E9-331FC300FFD8}" type="datetime1">
              <a:rPr lang="en-US" smtClean="0"/>
              <a:t>11/6/2015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118F21-27E3-43C0-A423-6D4D07DB2B5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4636"/>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2D0B1AA-0170-41F1-BD43-B9F34CA5620C}" type="datetime1">
              <a:rPr lang="en-US" smtClean="0"/>
              <a:t>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118F21-27E3-43C0-A423-6D4D07DB2B5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8F1E9A-0586-47C9-91D2-B6247724245B}" type="datetime1">
              <a:rPr lang="en-US" smtClean="0"/>
              <a:t>11/6/2015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118F21-27E3-43C0-A423-6D4D07DB2B5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4EBA71-AF54-4DBE-83E4-67174E73C318}" type="datetime1">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18F21-27E3-43C0-A423-6D4D07DB2B5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066A7E-FD35-4BE0-BC36-583C4E81E69B}" type="datetime1">
              <a:rPr lang="en-US" smtClean="0"/>
              <a:t>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18F21-27E3-43C0-A423-6D4D07DB2B5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0"/>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9FDF5C50-FBAC-4091-BCC6-12EEAFD450A9}" type="datetime1">
              <a:rPr lang="en-US" smtClean="0"/>
              <a:t>11/6/2015</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10118F21-27E3-43C0-A423-6D4D07DB2B5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a:bodyPr>
          <a:lstStyle/>
          <a:p>
            <a:r>
              <a:rPr lang="en-US" sz="1800" dirty="0" smtClean="0"/>
              <a:t>By Suzanne Maxwell, Greg Buck, and April Faulkner</a:t>
            </a:r>
            <a:endParaRPr lang="en-US" sz="1800" dirty="0"/>
          </a:p>
        </p:txBody>
      </p:sp>
      <p:sp>
        <p:nvSpPr>
          <p:cNvPr id="2" name="Title 1"/>
          <p:cNvSpPr>
            <a:spLocks noGrp="1"/>
          </p:cNvSpPr>
          <p:nvPr>
            <p:ph type="ctrTitle"/>
          </p:nvPr>
        </p:nvSpPr>
        <p:spPr/>
        <p:txBody>
          <a:bodyPr>
            <a:normAutofit fontScale="90000"/>
          </a:bodyPr>
          <a:lstStyle/>
          <a:p>
            <a:r>
              <a:rPr lang="en-US" dirty="0" smtClean="0"/>
              <a:t>Improving </a:t>
            </a:r>
            <a:r>
              <a:rPr lang="en-US" dirty="0" err="1" smtClean="0"/>
              <a:t>Inriver</a:t>
            </a:r>
            <a:r>
              <a:rPr lang="en-US" dirty="0" smtClean="0"/>
              <a:t> Chinook Salmon Estimates using acoustic tags on the </a:t>
            </a:r>
            <a:r>
              <a:rPr lang="en-US" dirty="0" err="1" smtClean="0"/>
              <a:t>Nushagak</a:t>
            </a:r>
            <a:r>
              <a:rPr lang="en-US" dirty="0" smtClean="0"/>
              <a:t> River</a:t>
            </a:r>
            <a:endParaRPr lang="en-US" dirty="0"/>
          </a:p>
        </p:txBody>
      </p:sp>
      <p:pic>
        <p:nvPicPr>
          <p:cNvPr id="5" name="Picture 4" descr="ADFG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3200" y="4648200"/>
            <a:ext cx="631157" cy="6023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09700" y="5470153"/>
            <a:ext cx="6248400" cy="1107996"/>
          </a:xfrm>
          <a:prstGeom prst="rect">
            <a:avLst/>
          </a:prstGeom>
          <a:noFill/>
        </p:spPr>
        <p:txBody>
          <a:bodyPr wrap="square" rtlCol="0">
            <a:spAutoFit/>
          </a:bodyPr>
          <a:lstStyle/>
          <a:p>
            <a:pPr algn="just"/>
            <a:r>
              <a:rPr lang="en-US" sz="1100"/>
              <a:t>This </a:t>
            </a:r>
            <a:r>
              <a:rPr lang="en-US" sz="1100" smtClean="0"/>
              <a:t>presentation was </a:t>
            </a:r>
            <a:r>
              <a:rPr lang="en-US" sz="1100"/>
              <a:t>prepared </a:t>
            </a:r>
            <a:r>
              <a:rPr lang="en-US" sz="1100" smtClean="0"/>
              <a:t>under </a:t>
            </a:r>
            <a:r>
              <a:rPr lang="en-US" sz="1100"/>
              <a:t>award NA09NMF4380373 from the National Oceanic and Atmospheric Administration (NOAA), U.S. Department of Commerce, administered by the Alaska Department of Fish and Game. In 2014, the research was partially funded by the Chinook Salmon Research Initiative (appropriation number 43106-18) for Project 11329046 (Nushagak Adult In-River Abundance). The statements, findings, conclusions, and recommendations are those of the authors and do not necessarily reflect the views of NOAA, the U.S. Department of Commerce, or the Alaska Department of Fish and Game</a:t>
            </a:r>
            <a:r>
              <a:rPr lang="en-US" sz="1100" i="1"/>
              <a:t>.</a:t>
            </a:r>
            <a:endParaRPr lang="en-US" sz="1100"/>
          </a:p>
        </p:txBody>
      </p:sp>
      <p:sp>
        <p:nvSpPr>
          <p:cNvPr id="6" name="TextBox 5"/>
          <p:cNvSpPr txBox="1"/>
          <p:nvPr/>
        </p:nvSpPr>
        <p:spPr>
          <a:xfrm>
            <a:off x="3124200" y="4648200"/>
            <a:ext cx="2819400" cy="646331"/>
          </a:xfrm>
          <a:prstGeom prst="rect">
            <a:avLst/>
          </a:prstGeom>
          <a:noFill/>
        </p:spPr>
        <p:txBody>
          <a:bodyPr wrap="square" rtlCol="0">
            <a:spAutoFit/>
          </a:bodyPr>
          <a:lstStyle/>
          <a:p>
            <a:pPr algn="ctr"/>
            <a:r>
              <a:rPr lang="en-US" sz="1200" smtClean="0">
                <a:solidFill>
                  <a:schemeClr val="tx2"/>
                </a:solidFill>
              </a:rPr>
              <a:t>Alaska Department of Fish and Game</a:t>
            </a:r>
          </a:p>
          <a:p>
            <a:pPr algn="ctr"/>
            <a:r>
              <a:rPr lang="en-US" sz="1200" smtClean="0">
                <a:solidFill>
                  <a:schemeClr val="tx2"/>
                </a:solidFill>
              </a:rPr>
              <a:t>Commercial Fisheries Division</a:t>
            </a:r>
          </a:p>
          <a:p>
            <a:pPr algn="ctr"/>
            <a:r>
              <a:rPr lang="en-US" sz="1200" smtClean="0">
                <a:solidFill>
                  <a:schemeClr val="tx2"/>
                </a:solidFill>
              </a:rPr>
              <a:t>Southcentral Region</a:t>
            </a:r>
            <a:endParaRPr lang="en-US" sz="1200">
              <a:solidFill>
                <a:schemeClr val="tx2"/>
              </a:solidFill>
            </a:endParaRPr>
          </a:p>
        </p:txBody>
      </p:sp>
    </p:spTree>
    <p:extLst>
      <p:ext uri="{BB962C8B-B14F-4D97-AF65-F5344CB8AC3E}">
        <p14:creationId xmlns:p14="http://schemas.microsoft.com/office/powerpoint/2010/main" val="36336841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Assembling the tripods</a:t>
            </a:r>
            <a:endParaRPr lang="en-US"/>
          </a:p>
        </p:txBody>
      </p:sp>
      <p:sp>
        <p:nvSpPr>
          <p:cNvPr id="3" name="Slide Number Placeholder 2"/>
          <p:cNvSpPr>
            <a:spLocks noGrp="1"/>
          </p:cNvSpPr>
          <p:nvPr>
            <p:ph type="sldNum" sz="quarter" idx="12"/>
          </p:nvPr>
        </p:nvSpPr>
        <p:spPr/>
        <p:txBody>
          <a:bodyPr/>
          <a:lstStyle/>
          <a:p>
            <a:fld id="{10118F21-27E3-43C0-A423-6D4D07DB2B5A}" type="slidenum">
              <a:rPr lang="en-US" smtClean="0"/>
              <a:pPr/>
              <a:t>10</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164" y="2165927"/>
            <a:ext cx="4572000" cy="3429000"/>
          </a:xfrm>
          <a:prstGeom prst="rect">
            <a:avLst/>
          </a:prstGeom>
        </p:spPr>
      </p:pic>
      <p:pic>
        <p:nvPicPr>
          <p:cNvPr id="4098" name="Picture 2" descr="C:\Users\gbbuck\Pictures\2011 pictures\nush2011_sam 0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197796"/>
            <a:ext cx="314307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304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man-handling the Tripod</a:t>
            </a: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298864"/>
            <a:ext cx="6019800" cy="4514850"/>
          </a:xfrm>
          <a:prstGeom prst="rect">
            <a:avLst/>
          </a:prstGeom>
        </p:spPr>
      </p:pic>
      <p:sp>
        <p:nvSpPr>
          <p:cNvPr id="4" name="Slide Number Placeholder 3"/>
          <p:cNvSpPr>
            <a:spLocks noGrp="1"/>
          </p:cNvSpPr>
          <p:nvPr>
            <p:ph type="sldNum" sz="quarter" idx="12"/>
          </p:nvPr>
        </p:nvSpPr>
        <p:spPr/>
        <p:txBody>
          <a:bodyPr/>
          <a:lstStyle/>
          <a:p>
            <a:fld id="{10118F21-27E3-43C0-A423-6D4D07DB2B5A}" type="slidenum">
              <a:rPr lang="en-US" smtClean="0"/>
              <a:pPr/>
              <a:t>11</a:t>
            </a:fld>
            <a:endParaRPr lang="en-US"/>
          </a:p>
        </p:txBody>
      </p:sp>
    </p:spTree>
    <p:extLst>
      <p:ext uri="{BB962C8B-B14F-4D97-AF65-F5344CB8AC3E}">
        <p14:creationId xmlns:p14="http://schemas.microsoft.com/office/powerpoint/2010/main" val="3201071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Setting Up the Array</a:t>
            </a:r>
            <a:endParaRPr lang="en-US"/>
          </a:p>
        </p:txBody>
      </p:sp>
      <p:sp>
        <p:nvSpPr>
          <p:cNvPr id="3" name="Content Placeholder 2"/>
          <p:cNvSpPr>
            <a:spLocks noGrp="1"/>
          </p:cNvSpPr>
          <p:nvPr>
            <p:ph sz="quarter" idx="13"/>
          </p:nvPr>
        </p:nvSpPr>
        <p:spPr>
          <a:xfrm>
            <a:off x="609600" y="1349850"/>
            <a:ext cx="7924800" cy="762000"/>
          </a:xfrm>
        </p:spPr>
        <p:txBody>
          <a:bodyPr>
            <a:normAutofit/>
          </a:bodyPr>
          <a:lstStyle/>
          <a:p>
            <a:r>
              <a:rPr lang="en-US" sz="2000" smtClean="0"/>
              <a:t>Array deployed at the sonar site with tripods placed on either side of the river</a:t>
            </a:r>
            <a:endParaRPr lang="en-US" sz="2000"/>
          </a:p>
        </p:txBody>
      </p:sp>
      <p:sp>
        <p:nvSpPr>
          <p:cNvPr id="6" name="Slide Number Placeholder 5"/>
          <p:cNvSpPr>
            <a:spLocks noGrp="1"/>
          </p:cNvSpPr>
          <p:nvPr>
            <p:ph type="sldNum" sz="quarter" idx="12"/>
          </p:nvPr>
        </p:nvSpPr>
        <p:spPr/>
        <p:txBody>
          <a:bodyPr/>
          <a:lstStyle/>
          <a:p>
            <a:fld id="{10118F21-27E3-43C0-A423-6D4D07DB2B5A}" type="slidenum">
              <a:rPr lang="en-US" smtClean="0"/>
              <a:pPr/>
              <a:t>12</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8400" y="1828800"/>
            <a:ext cx="5181600" cy="38862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927" y="2476500"/>
            <a:ext cx="3886200" cy="2590800"/>
          </a:xfrm>
          <a:prstGeom prst="rect">
            <a:avLst/>
          </a:prstGeom>
        </p:spPr>
      </p:pic>
    </p:spTree>
    <p:extLst>
      <p:ext uri="{BB962C8B-B14F-4D97-AF65-F5344CB8AC3E}">
        <p14:creationId xmlns:p14="http://schemas.microsoft.com/office/powerpoint/2010/main" val="3109069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successful deployment</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10889"/>
          <a:stretch/>
        </p:blipFill>
        <p:spPr>
          <a:xfrm>
            <a:off x="2590800" y="1371600"/>
            <a:ext cx="3562350" cy="4232564"/>
          </a:xfrm>
          <a:prstGeom prst="rect">
            <a:avLst/>
          </a:prstGeom>
        </p:spPr>
      </p:pic>
      <p:sp>
        <p:nvSpPr>
          <p:cNvPr id="5" name="Slide Number Placeholder 4"/>
          <p:cNvSpPr>
            <a:spLocks noGrp="1"/>
          </p:cNvSpPr>
          <p:nvPr>
            <p:ph type="sldNum" sz="quarter" idx="12"/>
          </p:nvPr>
        </p:nvSpPr>
        <p:spPr/>
        <p:txBody>
          <a:bodyPr/>
          <a:lstStyle/>
          <a:p>
            <a:fld id="{10118F21-27E3-43C0-A423-6D4D07DB2B5A}" type="slidenum">
              <a:rPr lang="en-US" smtClean="0"/>
              <a:pPr/>
              <a:t>13</a:t>
            </a:fld>
            <a:endParaRPr lang="en-US"/>
          </a:p>
        </p:txBody>
      </p:sp>
    </p:spTree>
    <p:extLst>
      <p:ext uri="{BB962C8B-B14F-4D97-AF65-F5344CB8AC3E}">
        <p14:creationId xmlns:p14="http://schemas.microsoft.com/office/powerpoint/2010/main" val="10581519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Processing Data</a:t>
            </a:r>
            <a:endParaRPr lang="en-US"/>
          </a:p>
        </p:txBody>
      </p:sp>
      <p:sp>
        <p:nvSpPr>
          <p:cNvPr id="3" name="Slide Number Placeholder 2"/>
          <p:cNvSpPr>
            <a:spLocks noGrp="1"/>
          </p:cNvSpPr>
          <p:nvPr>
            <p:ph type="sldNum" sz="quarter" idx="12"/>
          </p:nvPr>
        </p:nvSpPr>
        <p:spPr/>
        <p:txBody>
          <a:bodyPr/>
          <a:lstStyle/>
          <a:p>
            <a:fld id="{10118F21-27E3-43C0-A423-6D4D07DB2B5A}" type="slidenum">
              <a:rPr lang="en-US" smtClean="0"/>
              <a:pPr/>
              <a:t>14</a:t>
            </a:fld>
            <a:endParaRPr lang="en-US"/>
          </a:p>
        </p:txBody>
      </p:sp>
      <p:sp>
        <p:nvSpPr>
          <p:cNvPr id="4" name="Content Placeholder 3"/>
          <p:cNvSpPr>
            <a:spLocks noGrp="1"/>
          </p:cNvSpPr>
          <p:nvPr>
            <p:ph sz="quarter" idx="13"/>
          </p:nvPr>
        </p:nvSpPr>
        <p:spPr/>
        <p:txBody>
          <a:bodyPr>
            <a:normAutofit/>
          </a:bodyPr>
          <a:lstStyle/>
          <a:p>
            <a:r>
              <a:rPr lang="en-US" sz="2200" smtClean="0"/>
              <a:t>Data loggers detect pings and store data</a:t>
            </a:r>
          </a:p>
          <a:p>
            <a:r>
              <a:rPr lang="en-US" sz="2200" smtClean="0"/>
              <a:t>Data downloaded to raw files</a:t>
            </a:r>
          </a:p>
          <a:p>
            <a:r>
              <a:rPr lang="en-US" sz="2200" smtClean="0"/>
              <a:t>Raw data run through proprietary software (ALPS and U-Map from Lotek, Inc.) to produce position estimates of detected pings</a:t>
            </a:r>
          </a:p>
          <a:p>
            <a:r>
              <a:rPr lang="en-US" sz="2200" smtClean="0"/>
              <a:t>Position estimates filtered</a:t>
            </a:r>
          </a:p>
          <a:p>
            <a:r>
              <a:rPr lang="en-US" sz="2200" smtClean="0"/>
              <a:t>Fish tracks plotted</a:t>
            </a:r>
          </a:p>
          <a:p>
            <a:r>
              <a:rPr lang="en-US" sz="2200" smtClean="0"/>
              <a:t>Track positions compared with sonar-beam footprints to determine whether the fish passed through the sonar beam</a:t>
            </a:r>
            <a:endParaRPr lang="en-US" sz="2200"/>
          </a:p>
        </p:txBody>
      </p:sp>
    </p:spTree>
    <p:extLst>
      <p:ext uri="{BB962C8B-B14F-4D97-AF65-F5344CB8AC3E}">
        <p14:creationId xmlns:p14="http://schemas.microsoft.com/office/powerpoint/2010/main" val="107087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accent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accent1"/>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5" end="5"/>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3101730611"/>
              </p:ext>
            </p:extLst>
          </p:nvPr>
        </p:nvGraphicFramePr>
        <p:xfrm>
          <a:off x="1524000" y="4784880"/>
          <a:ext cx="6096000" cy="1463520"/>
        </p:xfrm>
        <a:graphic>
          <a:graphicData uri="http://schemas.openxmlformats.org/drawingml/2006/table">
            <a:tbl>
              <a:tblPr firstRow="1" bandRow="1">
                <a:tableStyleId>{00A15C55-8517-42AA-B614-E9B94910E393}</a:tableStyleId>
              </a:tblPr>
              <a:tblGrid>
                <a:gridCol w="6096000"/>
              </a:tblGrid>
              <a:tr h="152400">
                <a:tc>
                  <a:txBody>
                    <a:bodyPr/>
                    <a:lstStyle/>
                    <a:p>
                      <a:endParaRPr lang="en-US"/>
                    </a:p>
                  </a:txBody>
                  <a:tcPr/>
                </a:tc>
              </a:tr>
              <a:tr h="365920">
                <a:tc>
                  <a:txBody>
                    <a:bodyPr/>
                    <a:lstStyle/>
                    <a:p>
                      <a:pPr algn="l" fontAlgn="b"/>
                      <a:r>
                        <a:rPr lang="en-US" sz="1200" b="0" i="0" u="none" strike="noStrike" baseline="30000">
                          <a:solidFill>
                            <a:srgbClr val="000000"/>
                          </a:solidFill>
                          <a:effectLst/>
                          <a:latin typeface="+mn-lt"/>
                        </a:rPr>
                        <a:t>1</a:t>
                      </a:r>
                      <a:r>
                        <a:rPr lang="en-US" sz="1200" b="0" i="0" u="none" strike="noStrike">
                          <a:solidFill>
                            <a:srgbClr val="000000"/>
                          </a:solidFill>
                          <a:effectLst/>
                          <a:latin typeface="+mn-lt"/>
                        </a:rPr>
                        <a:t> Detected by one or more DLs (Lotek, Inc.'s WHS Reader software)</a:t>
                      </a:r>
                    </a:p>
                  </a:txBody>
                  <a:tcPr marL="9525" marR="9525" marT="9525" marB="0" anchor="b"/>
                </a:tc>
              </a:tr>
              <a:tr h="365920">
                <a:tc>
                  <a:txBody>
                    <a:bodyPr/>
                    <a:lstStyle/>
                    <a:p>
                      <a:pPr algn="l" fontAlgn="b"/>
                      <a:r>
                        <a:rPr lang="en-US" sz="1200" b="0" i="0" u="none" strike="noStrike" baseline="30000">
                          <a:solidFill>
                            <a:srgbClr val="000000"/>
                          </a:solidFill>
                          <a:effectLst/>
                          <a:latin typeface="+mn-lt"/>
                        </a:rPr>
                        <a:t>2</a:t>
                      </a:r>
                      <a:r>
                        <a:rPr lang="en-US" sz="1200" b="0" i="0" u="none" strike="noStrike">
                          <a:solidFill>
                            <a:srgbClr val="000000"/>
                          </a:solidFill>
                          <a:effectLst/>
                          <a:latin typeface="+mn-lt"/>
                        </a:rPr>
                        <a:t> Position estimates output by ALPS or U-Map (Lotek, Inc.'s Asynchronous Logging Positioning Software)</a:t>
                      </a:r>
                    </a:p>
                  </a:txBody>
                  <a:tcPr marL="9525" marR="9525" marT="9525" marB="0" anchor="b"/>
                </a:tc>
              </a:tr>
              <a:tr h="365920">
                <a:tc>
                  <a:txBody>
                    <a:bodyPr/>
                    <a:lstStyle/>
                    <a:p>
                      <a:pPr algn="l" fontAlgn="b"/>
                      <a:r>
                        <a:rPr lang="en-US" sz="1200" b="0" i="0" u="none" strike="noStrike" baseline="30000">
                          <a:solidFill>
                            <a:srgbClr val="000000"/>
                          </a:solidFill>
                          <a:effectLst/>
                          <a:latin typeface="+mn-lt"/>
                        </a:rPr>
                        <a:t>3</a:t>
                      </a:r>
                      <a:r>
                        <a:rPr lang="en-US" sz="1200" b="0" i="0" u="none" strike="noStrike">
                          <a:solidFill>
                            <a:srgbClr val="000000"/>
                          </a:solidFill>
                          <a:effectLst/>
                          <a:latin typeface="+mn-lt"/>
                        </a:rPr>
                        <a:t> Percent of inserted tags</a:t>
                      </a:r>
                    </a:p>
                  </a:txBody>
                  <a:tcPr marL="9525" marR="9525" marT="9525" marB="0" anchor="b"/>
                </a:tc>
              </a:tr>
            </a:tbl>
          </a:graphicData>
        </a:graphic>
      </p:graphicFrame>
      <p:sp>
        <p:nvSpPr>
          <p:cNvPr id="2" name="Title 1"/>
          <p:cNvSpPr>
            <a:spLocks noGrp="1"/>
          </p:cNvSpPr>
          <p:nvPr>
            <p:ph type="title"/>
          </p:nvPr>
        </p:nvSpPr>
        <p:spPr/>
        <p:txBody>
          <a:bodyPr/>
          <a:lstStyle/>
          <a:p>
            <a:r>
              <a:rPr lang="en-US" smtClean="0"/>
              <a:t>Tag Stats</a:t>
            </a:r>
            <a:endParaRPr lang="en-US"/>
          </a:p>
        </p:txBody>
      </p:sp>
      <p:sp>
        <p:nvSpPr>
          <p:cNvPr id="4" name="Slide Number Placeholder 3"/>
          <p:cNvSpPr>
            <a:spLocks noGrp="1"/>
          </p:cNvSpPr>
          <p:nvPr>
            <p:ph type="sldNum" sz="quarter" idx="12"/>
          </p:nvPr>
        </p:nvSpPr>
        <p:spPr/>
        <p:txBody>
          <a:bodyPr/>
          <a:lstStyle/>
          <a:p>
            <a:fld id="{10118F21-27E3-43C0-A423-6D4D07DB2B5A}" type="slidenum">
              <a:rPr lang="en-US" smtClean="0"/>
              <a:pPr/>
              <a:t>15</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962934269"/>
              </p:ext>
            </p:extLst>
          </p:nvPr>
        </p:nvGraphicFramePr>
        <p:xfrm>
          <a:off x="1524000" y="1295400"/>
          <a:ext cx="6096000" cy="3708400"/>
        </p:xfrm>
        <a:graphic>
          <a:graphicData uri="http://schemas.openxmlformats.org/drawingml/2006/table">
            <a:tbl>
              <a:tblPr firstRow="1" bandRow="1">
                <a:tableStyleId>{00A15C55-8517-42AA-B614-E9B94910E393}</a:tableStyleId>
              </a:tblPr>
              <a:tblGrid>
                <a:gridCol w="3124200"/>
                <a:gridCol w="939800"/>
                <a:gridCol w="2032000"/>
              </a:tblGrid>
              <a:tr h="370840">
                <a:tc>
                  <a:txBody>
                    <a:bodyPr/>
                    <a:lstStyle/>
                    <a:p>
                      <a:pPr algn="ctr"/>
                      <a:r>
                        <a:rPr lang="en-US" smtClean="0"/>
                        <a:t>Event</a:t>
                      </a:r>
                      <a:endParaRPr lang="en-US"/>
                    </a:p>
                  </a:txBody>
                  <a:tcPr/>
                </a:tc>
                <a:tc>
                  <a:txBody>
                    <a:bodyPr/>
                    <a:lstStyle/>
                    <a:p>
                      <a:pPr algn="ctr"/>
                      <a:r>
                        <a:rPr lang="en-US" smtClean="0"/>
                        <a:t>No.</a:t>
                      </a:r>
                      <a:endParaRPr lang="en-US"/>
                    </a:p>
                  </a:txBody>
                  <a:tcPr/>
                </a:tc>
                <a:tc>
                  <a:txBody>
                    <a:bodyPr/>
                    <a:lstStyle/>
                    <a:p>
                      <a:pPr algn="ctr"/>
                      <a:r>
                        <a:rPr lang="en-US" smtClean="0"/>
                        <a:t>%</a:t>
                      </a:r>
                      <a:r>
                        <a:rPr lang="en-US" baseline="30000" smtClean="0"/>
                        <a:t>3</a:t>
                      </a:r>
                      <a:endParaRPr lang="en-US" baseline="30000"/>
                    </a:p>
                  </a:txBody>
                  <a:tcPr/>
                </a:tc>
              </a:tr>
              <a:tr h="370840">
                <a:tc>
                  <a:txBody>
                    <a:bodyPr/>
                    <a:lstStyle/>
                    <a:p>
                      <a:pPr algn="l" fontAlgn="b"/>
                      <a:r>
                        <a:rPr lang="en-US" sz="1600" b="0" i="0" u="none" strike="noStrike">
                          <a:solidFill>
                            <a:srgbClr val="000000"/>
                          </a:solidFill>
                          <a:effectLst/>
                          <a:latin typeface="+mn-lt"/>
                        </a:rPr>
                        <a:t>Tags inserted into Chinook salmon</a:t>
                      </a:r>
                    </a:p>
                  </a:txBody>
                  <a:tcPr marL="9525" marR="9525" marT="9525" marB="0" anchor="b"/>
                </a:tc>
                <a:tc>
                  <a:txBody>
                    <a:bodyPr/>
                    <a:lstStyle/>
                    <a:p>
                      <a:pPr algn="r" fontAlgn="b"/>
                      <a:r>
                        <a:rPr lang="en-US" sz="1600" b="0" i="0" u="none" strike="noStrike">
                          <a:solidFill>
                            <a:srgbClr val="000000"/>
                          </a:solidFill>
                          <a:effectLst/>
                          <a:latin typeface="+mn-lt"/>
                        </a:rPr>
                        <a:t>799</a:t>
                      </a:r>
                    </a:p>
                  </a:txBody>
                  <a:tcPr marL="9525" marR="9525" marT="9525" marB="0" anchor="b"/>
                </a:tc>
                <a:tc>
                  <a:txBody>
                    <a:bodyPr/>
                    <a:lstStyle/>
                    <a:p>
                      <a:pPr algn="r" fontAlgn="b"/>
                      <a:r>
                        <a:rPr lang="en-US" sz="1600" b="0" i="0" u="none" strike="noStrike">
                          <a:solidFill>
                            <a:srgbClr val="000000"/>
                          </a:solidFill>
                          <a:effectLst/>
                          <a:latin typeface="+mn-lt"/>
                        </a:rPr>
                        <a:t>100.0</a:t>
                      </a:r>
                    </a:p>
                  </a:txBody>
                  <a:tcPr marL="9525" marR="9525" marT="9525" marB="0" anchor="b"/>
                </a:tc>
              </a:tr>
              <a:tr h="370840">
                <a:tc>
                  <a:txBody>
                    <a:bodyPr/>
                    <a:lstStyle/>
                    <a:p>
                      <a:pPr algn="l" fontAlgn="b"/>
                      <a:r>
                        <a:rPr lang="en-US" sz="1600" b="0" i="0" u="none" strike="noStrike">
                          <a:solidFill>
                            <a:srgbClr val="000000"/>
                          </a:solidFill>
                          <a:effectLst/>
                          <a:latin typeface="+mn-lt"/>
                        </a:rPr>
                        <a:t>Tags detected</a:t>
                      </a:r>
                      <a:r>
                        <a:rPr lang="en-US" sz="1600" b="0" i="0" u="none" strike="noStrike" baseline="30000">
                          <a:solidFill>
                            <a:srgbClr val="000000"/>
                          </a:solidFill>
                          <a:effectLst/>
                          <a:latin typeface="+mn-lt"/>
                        </a:rPr>
                        <a:t>1</a:t>
                      </a:r>
                      <a:endParaRPr lang="en-US" sz="1600" b="0" i="0" u="none" strike="noStrike">
                        <a:solidFill>
                          <a:srgbClr val="000000"/>
                        </a:solidFill>
                        <a:effectLst/>
                        <a:latin typeface="+mn-lt"/>
                      </a:endParaRPr>
                    </a:p>
                  </a:txBody>
                  <a:tcPr marL="9525" marR="9525" marT="9525" marB="0" anchor="b"/>
                </a:tc>
                <a:tc>
                  <a:txBody>
                    <a:bodyPr/>
                    <a:lstStyle/>
                    <a:p>
                      <a:pPr algn="r" fontAlgn="b"/>
                      <a:r>
                        <a:rPr lang="en-US" sz="1600" b="0" i="0" u="none" strike="noStrike">
                          <a:solidFill>
                            <a:srgbClr val="000000"/>
                          </a:solidFill>
                          <a:effectLst/>
                          <a:latin typeface="+mn-lt"/>
                        </a:rPr>
                        <a:t>756</a:t>
                      </a:r>
                    </a:p>
                  </a:txBody>
                  <a:tcPr marL="9525" marR="9525" marT="9525" marB="0" anchor="b"/>
                </a:tc>
                <a:tc>
                  <a:txBody>
                    <a:bodyPr/>
                    <a:lstStyle/>
                    <a:p>
                      <a:pPr algn="r" fontAlgn="b"/>
                      <a:r>
                        <a:rPr lang="en-US" sz="1600" b="0" i="0" u="none" strike="noStrike">
                          <a:solidFill>
                            <a:srgbClr val="000000"/>
                          </a:solidFill>
                          <a:effectLst/>
                          <a:latin typeface="+mn-lt"/>
                        </a:rPr>
                        <a:t>94.6</a:t>
                      </a:r>
                    </a:p>
                  </a:txBody>
                  <a:tcPr marL="9525" marR="9525" marT="9525" marB="0" anchor="b"/>
                </a:tc>
              </a:tr>
              <a:tr h="370840">
                <a:tc>
                  <a:txBody>
                    <a:bodyPr/>
                    <a:lstStyle/>
                    <a:p>
                      <a:pPr algn="l" fontAlgn="b"/>
                      <a:r>
                        <a:rPr lang="en-US" sz="1600" b="0" i="0" u="none" strike="noStrike">
                          <a:solidFill>
                            <a:srgbClr val="000000"/>
                          </a:solidFill>
                          <a:effectLst/>
                          <a:latin typeface="+mn-lt"/>
                        </a:rPr>
                        <a:t>Tags with position estimates</a:t>
                      </a:r>
                      <a:r>
                        <a:rPr lang="en-US" sz="1600" b="0" i="0" u="none" strike="noStrike" baseline="30000">
                          <a:solidFill>
                            <a:srgbClr val="000000"/>
                          </a:solidFill>
                          <a:effectLst/>
                          <a:latin typeface="+mn-lt"/>
                        </a:rPr>
                        <a:t>2</a:t>
                      </a:r>
                      <a:endParaRPr lang="en-US" sz="1600" b="0" i="0" u="none" strike="noStrike">
                        <a:solidFill>
                          <a:srgbClr val="000000"/>
                        </a:solidFill>
                        <a:effectLst/>
                        <a:latin typeface="+mn-lt"/>
                      </a:endParaRPr>
                    </a:p>
                  </a:txBody>
                  <a:tcPr marL="9525" marR="9525" marT="9525" marB="0" anchor="b"/>
                </a:tc>
                <a:tc>
                  <a:txBody>
                    <a:bodyPr/>
                    <a:lstStyle/>
                    <a:p>
                      <a:pPr algn="r" fontAlgn="b"/>
                      <a:r>
                        <a:rPr lang="en-US" sz="1600" b="0" i="0" u="none" strike="noStrike">
                          <a:solidFill>
                            <a:srgbClr val="000000"/>
                          </a:solidFill>
                          <a:effectLst/>
                          <a:latin typeface="+mn-lt"/>
                        </a:rPr>
                        <a:t>654</a:t>
                      </a:r>
                    </a:p>
                  </a:txBody>
                  <a:tcPr marL="9525" marR="9525" marT="9525" marB="0" anchor="b"/>
                </a:tc>
                <a:tc>
                  <a:txBody>
                    <a:bodyPr/>
                    <a:lstStyle/>
                    <a:p>
                      <a:pPr algn="r" fontAlgn="b"/>
                      <a:r>
                        <a:rPr lang="en-US" sz="1600" b="0" i="0" u="none" strike="noStrike">
                          <a:solidFill>
                            <a:srgbClr val="000000"/>
                          </a:solidFill>
                          <a:effectLst/>
                          <a:latin typeface="+mn-lt"/>
                        </a:rPr>
                        <a:t>81.9</a:t>
                      </a:r>
                    </a:p>
                  </a:txBody>
                  <a:tcPr marL="9525" marR="9525" marT="9525" marB="0" anchor="b"/>
                </a:tc>
              </a:tr>
              <a:tr h="370840">
                <a:tc>
                  <a:txBody>
                    <a:bodyPr/>
                    <a:lstStyle/>
                    <a:p>
                      <a:pPr algn="l" fontAlgn="b"/>
                      <a:r>
                        <a:rPr lang="en-US" sz="1600" b="0" i="0" u="none" strike="noStrike">
                          <a:solidFill>
                            <a:srgbClr val="000000"/>
                          </a:solidFill>
                          <a:effectLst/>
                          <a:latin typeface="+mn-lt"/>
                        </a:rPr>
                        <a:t>Tags remaining after filtering</a:t>
                      </a:r>
                    </a:p>
                  </a:txBody>
                  <a:tcPr marL="9525" marR="9525" marT="9525" marB="0" anchor="b"/>
                </a:tc>
                <a:tc>
                  <a:txBody>
                    <a:bodyPr/>
                    <a:lstStyle/>
                    <a:p>
                      <a:pPr algn="r" fontAlgn="b"/>
                      <a:r>
                        <a:rPr lang="en-US" sz="1600" b="0" i="0" u="none" strike="noStrike">
                          <a:solidFill>
                            <a:srgbClr val="000000"/>
                          </a:solidFill>
                          <a:effectLst/>
                          <a:latin typeface="+mn-lt"/>
                        </a:rPr>
                        <a:t>613</a:t>
                      </a:r>
                    </a:p>
                  </a:txBody>
                  <a:tcPr marL="9525" marR="9525" marT="9525" marB="0" anchor="b"/>
                </a:tc>
                <a:tc>
                  <a:txBody>
                    <a:bodyPr/>
                    <a:lstStyle/>
                    <a:p>
                      <a:pPr algn="r" fontAlgn="b"/>
                      <a:r>
                        <a:rPr lang="en-US" sz="1600" b="0" i="0" u="none" strike="noStrike">
                          <a:solidFill>
                            <a:srgbClr val="000000"/>
                          </a:solidFill>
                          <a:effectLst/>
                          <a:latin typeface="+mn-lt"/>
                        </a:rPr>
                        <a:t>76.7</a:t>
                      </a:r>
                    </a:p>
                  </a:txBody>
                  <a:tcPr marL="9525" marR="9525" marT="9525" marB="0" anchor="b"/>
                </a:tc>
              </a:tr>
              <a:tr h="370840">
                <a:tc>
                  <a:txBody>
                    <a:bodyPr/>
                    <a:lstStyle/>
                    <a:p>
                      <a:pPr algn="l" fontAlgn="b"/>
                      <a:r>
                        <a:rPr lang="en-US" sz="1600" b="0" i="0" u="none" strike="noStrike">
                          <a:solidFill>
                            <a:srgbClr val="000000"/>
                          </a:solidFill>
                          <a:effectLst/>
                          <a:latin typeface="+mn-lt"/>
                        </a:rPr>
                        <a:t>Mortalities during capture</a:t>
                      </a:r>
                    </a:p>
                  </a:txBody>
                  <a:tcPr marL="9525" marR="9525" marT="9525" marB="0" anchor="b"/>
                </a:tc>
                <a:tc>
                  <a:txBody>
                    <a:bodyPr/>
                    <a:lstStyle/>
                    <a:p>
                      <a:pPr algn="r" fontAlgn="b"/>
                      <a:r>
                        <a:rPr lang="en-US" sz="1600" b="0" i="0" u="none" strike="noStrike">
                          <a:solidFill>
                            <a:srgbClr val="000000"/>
                          </a:solidFill>
                          <a:effectLst/>
                          <a:latin typeface="+mn-lt"/>
                        </a:rPr>
                        <a:t>2</a:t>
                      </a:r>
                    </a:p>
                  </a:txBody>
                  <a:tcPr marL="9525" marR="9525" marT="9525" marB="0" anchor="b"/>
                </a:tc>
                <a:tc>
                  <a:txBody>
                    <a:bodyPr/>
                    <a:lstStyle/>
                    <a:p>
                      <a:pPr algn="r" fontAlgn="b"/>
                      <a:r>
                        <a:rPr lang="en-US" sz="1600" b="0" i="0" u="none" strike="noStrike">
                          <a:solidFill>
                            <a:srgbClr val="000000"/>
                          </a:solidFill>
                          <a:effectLst/>
                          <a:latin typeface="+mn-lt"/>
                        </a:rPr>
                        <a:t>0.3</a:t>
                      </a:r>
                    </a:p>
                  </a:txBody>
                  <a:tcPr marL="9525" marR="9525" marT="9525" marB="0" anchor="b"/>
                </a:tc>
              </a:tr>
              <a:tr h="370840">
                <a:tc>
                  <a:txBody>
                    <a:bodyPr/>
                    <a:lstStyle/>
                    <a:p>
                      <a:pPr algn="l" fontAlgn="b"/>
                      <a:r>
                        <a:rPr lang="en-US" sz="1600" b="0" i="0" u="none" strike="noStrike">
                          <a:solidFill>
                            <a:srgbClr val="000000"/>
                          </a:solidFill>
                          <a:effectLst/>
                          <a:latin typeface="+mn-lt"/>
                        </a:rPr>
                        <a:t>Recaptured at sonar site</a:t>
                      </a:r>
                    </a:p>
                  </a:txBody>
                  <a:tcPr marL="9525" marR="9525" marT="9525" marB="0" anchor="b"/>
                </a:tc>
                <a:tc>
                  <a:txBody>
                    <a:bodyPr/>
                    <a:lstStyle/>
                    <a:p>
                      <a:pPr algn="r" fontAlgn="b"/>
                      <a:r>
                        <a:rPr lang="en-US" sz="1600" b="0" i="0" u="none" strike="noStrike">
                          <a:solidFill>
                            <a:srgbClr val="000000"/>
                          </a:solidFill>
                          <a:effectLst/>
                          <a:latin typeface="+mn-lt"/>
                        </a:rPr>
                        <a:t>1</a:t>
                      </a:r>
                    </a:p>
                  </a:txBody>
                  <a:tcPr marL="9525" marR="9525" marT="9525" marB="0" anchor="b"/>
                </a:tc>
                <a:tc>
                  <a:txBody>
                    <a:bodyPr/>
                    <a:lstStyle/>
                    <a:p>
                      <a:pPr algn="r" fontAlgn="b"/>
                      <a:r>
                        <a:rPr lang="en-US" sz="1600" b="0" i="0" u="none" strike="noStrike">
                          <a:solidFill>
                            <a:srgbClr val="000000"/>
                          </a:solidFill>
                          <a:effectLst/>
                          <a:latin typeface="+mn-lt"/>
                        </a:rPr>
                        <a:t>0.1</a:t>
                      </a:r>
                    </a:p>
                  </a:txBody>
                  <a:tcPr marL="9525" marR="9525" marT="9525" marB="0" anchor="b"/>
                </a:tc>
              </a:tr>
              <a:tr h="370840">
                <a:tc>
                  <a:txBody>
                    <a:bodyPr/>
                    <a:lstStyle/>
                    <a:p>
                      <a:pPr algn="l" fontAlgn="b"/>
                      <a:r>
                        <a:rPr lang="en-US" sz="1600" b="0" i="0" u="none" strike="noStrike">
                          <a:solidFill>
                            <a:srgbClr val="000000"/>
                          </a:solidFill>
                          <a:effectLst/>
                          <a:latin typeface="+mn-lt"/>
                        </a:rPr>
                        <a:t>Recaptured by sport fishermen</a:t>
                      </a:r>
                    </a:p>
                  </a:txBody>
                  <a:tcPr marL="9525" marR="9525" marT="9525" marB="0" anchor="b"/>
                </a:tc>
                <a:tc>
                  <a:txBody>
                    <a:bodyPr/>
                    <a:lstStyle/>
                    <a:p>
                      <a:pPr algn="r" fontAlgn="b"/>
                      <a:r>
                        <a:rPr lang="en-US" sz="1600" b="0" i="0" u="none" strike="noStrike">
                          <a:solidFill>
                            <a:srgbClr val="000000"/>
                          </a:solidFill>
                          <a:effectLst/>
                          <a:latin typeface="+mn-lt"/>
                        </a:rPr>
                        <a:t>4</a:t>
                      </a:r>
                    </a:p>
                  </a:txBody>
                  <a:tcPr marL="9525" marR="9525" marT="9525" marB="0" anchor="b"/>
                </a:tc>
                <a:tc>
                  <a:txBody>
                    <a:bodyPr/>
                    <a:lstStyle/>
                    <a:p>
                      <a:pPr algn="r" fontAlgn="b"/>
                      <a:r>
                        <a:rPr lang="en-US" sz="1600" b="0" i="0" u="none" strike="noStrike">
                          <a:solidFill>
                            <a:srgbClr val="000000"/>
                          </a:solidFill>
                          <a:effectLst/>
                          <a:latin typeface="+mn-lt"/>
                        </a:rPr>
                        <a:t>0.5</a:t>
                      </a:r>
                    </a:p>
                  </a:txBody>
                  <a:tcPr marL="9525" marR="9525" marT="9525" marB="0" anchor="b"/>
                </a:tc>
              </a:tr>
              <a:tr h="370840">
                <a:tc>
                  <a:txBody>
                    <a:bodyPr/>
                    <a:lstStyle/>
                    <a:p>
                      <a:pPr algn="l" fontAlgn="b"/>
                      <a:r>
                        <a:rPr lang="en-US" sz="1600" b="0" i="0" u="none" strike="noStrike">
                          <a:solidFill>
                            <a:srgbClr val="000000"/>
                          </a:solidFill>
                          <a:effectLst/>
                          <a:latin typeface="+mn-lt"/>
                        </a:rPr>
                        <a:t>Single-trip fish</a:t>
                      </a:r>
                    </a:p>
                  </a:txBody>
                  <a:tcPr marL="9525" marR="9525" marT="9525" marB="0" anchor="b"/>
                </a:tc>
                <a:tc>
                  <a:txBody>
                    <a:bodyPr/>
                    <a:lstStyle/>
                    <a:p>
                      <a:pPr algn="r" fontAlgn="b"/>
                      <a:r>
                        <a:rPr lang="en-US" sz="1600" b="0" i="0" u="none" strike="noStrike">
                          <a:solidFill>
                            <a:srgbClr val="000000"/>
                          </a:solidFill>
                          <a:effectLst/>
                          <a:latin typeface="+mn-lt"/>
                        </a:rPr>
                        <a:t>511</a:t>
                      </a:r>
                    </a:p>
                  </a:txBody>
                  <a:tcPr marL="9525" marR="9525" marT="9525" marB="0" anchor="b"/>
                </a:tc>
                <a:tc>
                  <a:txBody>
                    <a:bodyPr/>
                    <a:lstStyle/>
                    <a:p>
                      <a:pPr algn="r" fontAlgn="b"/>
                      <a:r>
                        <a:rPr lang="en-US" sz="1600" b="0" i="0" u="none" strike="noStrike">
                          <a:solidFill>
                            <a:srgbClr val="000000"/>
                          </a:solidFill>
                          <a:effectLst/>
                          <a:latin typeface="+mn-lt"/>
                        </a:rPr>
                        <a:t>64.0</a:t>
                      </a:r>
                    </a:p>
                  </a:txBody>
                  <a:tcPr marL="9525" marR="9525" marT="9525" marB="0" anchor="b"/>
                </a:tc>
              </a:tr>
              <a:tr h="370840">
                <a:tc>
                  <a:txBody>
                    <a:bodyPr/>
                    <a:lstStyle/>
                    <a:p>
                      <a:pPr algn="l" fontAlgn="b"/>
                      <a:r>
                        <a:rPr lang="en-US" sz="1600" b="0" i="0" u="none" strike="noStrike">
                          <a:solidFill>
                            <a:srgbClr val="000000"/>
                          </a:solidFill>
                          <a:effectLst/>
                          <a:latin typeface="+mn-lt"/>
                        </a:rPr>
                        <a:t>Multiple-trip fish</a:t>
                      </a:r>
                    </a:p>
                  </a:txBody>
                  <a:tcPr marL="9525" marR="9525" marT="9525" marB="0" anchor="b"/>
                </a:tc>
                <a:tc>
                  <a:txBody>
                    <a:bodyPr/>
                    <a:lstStyle/>
                    <a:p>
                      <a:pPr algn="r" fontAlgn="b"/>
                      <a:r>
                        <a:rPr lang="en-US" sz="1600" b="0" i="0" u="none" strike="noStrike">
                          <a:solidFill>
                            <a:srgbClr val="000000"/>
                          </a:solidFill>
                          <a:effectLst/>
                          <a:latin typeface="+mn-lt"/>
                        </a:rPr>
                        <a:t>99</a:t>
                      </a:r>
                    </a:p>
                  </a:txBody>
                  <a:tcPr marL="9525" marR="9525" marT="9525" marB="0" anchor="b"/>
                </a:tc>
                <a:tc>
                  <a:txBody>
                    <a:bodyPr/>
                    <a:lstStyle/>
                    <a:p>
                      <a:pPr algn="r" fontAlgn="b"/>
                      <a:r>
                        <a:rPr lang="en-US" sz="1600" b="0" i="0" u="none" strike="noStrike">
                          <a:solidFill>
                            <a:srgbClr val="000000"/>
                          </a:solidFill>
                          <a:effectLst/>
                          <a:latin typeface="+mn-lt"/>
                        </a:rPr>
                        <a:t>12.4</a:t>
                      </a:r>
                    </a:p>
                  </a:txBody>
                  <a:tcPr marL="9525" marR="9525" marT="9525" marB="0" anchor="b"/>
                </a:tc>
              </a:tr>
            </a:tbl>
          </a:graphicData>
        </a:graphic>
      </p:graphicFrame>
    </p:spTree>
    <p:extLst>
      <p:ext uri="{BB962C8B-B14F-4D97-AF65-F5344CB8AC3E}">
        <p14:creationId xmlns:p14="http://schemas.microsoft.com/office/powerpoint/2010/main" val="21769567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Array Layout and Probability Regions</a:t>
            </a:r>
            <a:endParaRPr lang="en-US"/>
          </a:p>
        </p:txBody>
      </p:sp>
      <p:sp>
        <p:nvSpPr>
          <p:cNvPr id="16" name="Slide Number Placeholder 15"/>
          <p:cNvSpPr>
            <a:spLocks noGrp="1"/>
          </p:cNvSpPr>
          <p:nvPr>
            <p:ph type="sldNum" sz="quarter" idx="12"/>
          </p:nvPr>
        </p:nvSpPr>
        <p:spPr/>
        <p:txBody>
          <a:bodyPr/>
          <a:lstStyle/>
          <a:p>
            <a:fld id="{10118F21-27E3-43C0-A423-6D4D07DB2B5A}" type="slidenum">
              <a:rPr lang="en-US" smtClean="0"/>
              <a:pPr/>
              <a:t>16</a:t>
            </a:fld>
            <a:endParaRPr lang="en-US"/>
          </a:p>
        </p:txBody>
      </p:sp>
      <p:grpSp>
        <p:nvGrpSpPr>
          <p:cNvPr id="28" name="Group 27"/>
          <p:cNvGrpSpPr/>
          <p:nvPr/>
        </p:nvGrpSpPr>
        <p:grpSpPr>
          <a:xfrm>
            <a:off x="1295396" y="1371600"/>
            <a:ext cx="6172201" cy="4762846"/>
            <a:chOff x="2590800" y="1676400"/>
            <a:chExt cx="6172201" cy="4762846"/>
          </a:xfrm>
          <a:effectLst>
            <a:glow rad="127000">
              <a:schemeClr val="accent6"/>
            </a:glow>
          </a:effectLst>
        </p:grpSpPr>
        <p:pic>
          <p:nvPicPr>
            <p:cNvPr id="1027" name="Picture 3"/>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a:stretch>
              <a:fillRect/>
            </a:stretch>
          </p:blipFill>
          <p:spPr bwMode="auto">
            <a:xfrm>
              <a:off x="2590800" y="1676400"/>
              <a:ext cx="6172201" cy="4762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p:cNvGrpSpPr/>
            <p:nvPr/>
          </p:nvGrpSpPr>
          <p:grpSpPr>
            <a:xfrm>
              <a:off x="4516582" y="2064098"/>
              <a:ext cx="3976255" cy="1771763"/>
              <a:chOff x="4516582" y="2064098"/>
              <a:chExt cx="3976255" cy="1771763"/>
            </a:xfrm>
          </p:grpSpPr>
          <p:cxnSp>
            <p:nvCxnSpPr>
              <p:cNvPr id="10" name="Straight Arrow Connector 9"/>
              <p:cNvCxnSpPr/>
              <p:nvPr/>
            </p:nvCxnSpPr>
            <p:spPr>
              <a:xfrm flipH="1">
                <a:off x="7121237" y="3259282"/>
                <a:ext cx="381000" cy="1524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02237" y="3089261"/>
                <a:ext cx="990600" cy="246221"/>
              </a:xfrm>
              <a:prstGeom prst="rect">
                <a:avLst/>
              </a:prstGeom>
              <a:noFill/>
            </p:spPr>
            <p:txBody>
              <a:bodyPr wrap="square" rtlCol="0">
                <a:spAutoFit/>
              </a:bodyPr>
              <a:lstStyle/>
              <a:p>
                <a:r>
                  <a:rPr lang="en-US" sz="1000" smtClean="0">
                    <a:solidFill>
                      <a:schemeClr val="bg1"/>
                    </a:solidFill>
                    <a:latin typeface="Times New Roman" panose="02020603050405020304" pitchFamily="18" charset="0"/>
                    <a:cs typeface="Times New Roman" panose="02020603050405020304" pitchFamily="18" charset="0"/>
                  </a:rPr>
                  <a:t>Data Logger</a:t>
                </a:r>
                <a:endParaRPr lang="en-US" sz="1000">
                  <a:solidFill>
                    <a:schemeClr val="bg1"/>
                  </a:solidFill>
                  <a:latin typeface="Times New Roman" panose="02020603050405020304" pitchFamily="18" charset="0"/>
                  <a:cs typeface="Times New Roman" panose="02020603050405020304" pitchFamily="18" charset="0"/>
                </a:endParaRPr>
              </a:p>
            </p:txBody>
          </p:sp>
          <p:cxnSp>
            <p:nvCxnSpPr>
              <p:cNvPr id="14" name="Straight Arrow Connector 13"/>
              <p:cNvCxnSpPr/>
              <p:nvPr/>
            </p:nvCxnSpPr>
            <p:spPr>
              <a:xfrm flipH="1">
                <a:off x="6477000" y="2202598"/>
                <a:ext cx="512619" cy="762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989619" y="2064098"/>
                <a:ext cx="990600" cy="246221"/>
              </a:xfrm>
              <a:prstGeom prst="rect">
                <a:avLst/>
              </a:prstGeom>
              <a:noFill/>
            </p:spPr>
            <p:txBody>
              <a:bodyPr wrap="square" rtlCol="0">
                <a:spAutoFit/>
              </a:bodyPr>
              <a:lstStyle/>
              <a:p>
                <a:r>
                  <a:rPr lang="en-US" sz="1000" smtClean="0">
                    <a:solidFill>
                      <a:schemeClr val="bg1"/>
                    </a:solidFill>
                    <a:latin typeface="Times New Roman" panose="02020603050405020304" pitchFamily="18" charset="0"/>
                    <a:cs typeface="Times New Roman" panose="02020603050405020304" pitchFamily="18" charset="0"/>
                  </a:rPr>
                  <a:t>Shoreline</a:t>
                </a:r>
                <a:endParaRPr lang="en-US" sz="1000">
                  <a:solidFill>
                    <a:schemeClr val="bg1"/>
                  </a:solidFill>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flipH="1">
                <a:off x="4516582" y="3162254"/>
                <a:ext cx="381000" cy="1524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97582" y="2982237"/>
                <a:ext cx="495300" cy="276999"/>
              </a:xfrm>
              <a:prstGeom prst="rect">
                <a:avLst/>
              </a:prstGeom>
              <a:noFill/>
            </p:spPr>
            <p:txBody>
              <a:bodyPr wrap="square" rtlCol="0">
                <a:spAutoFit/>
              </a:bodyPr>
              <a:lstStyle/>
              <a:p>
                <a:r>
                  <a:rPr lang="en-US" sz="1200" i="1" smtClean="0">
                    <a:solidFill>
                      <a:schemeClr val="bg1"/>
                    </a:solidFill>
                    <a:latin typeface="Times New Roman" panose="02020603050405020304" pitchFamily="18" charset="0"/>
                    <a:cs typeface="Times New Roman" panose="02020603050405020304" pitchFamily="18" charset="0"/>
                  </a:rPr>
                  <a:t>p</a:t>
                </a:r>
                <a:r>
                  <a:rPr lang="en-US" sz="1200" smtClean="0">
                    <a:solidFill>
                      <a:schemeClr val="bg1"/>
                    </a:solidFill>
                    <a:latin typeface="Times New Roman" panose="02020603050405020304" pitchFamily="18" charset="0"/>
                    <a:cs typeface="Times New Roman" panose="02020603050405020304" pitchFamily="18" charset="0"/>
                  </a:rPr>
                  <a:t>=1</a:t>
                </a:r>
                <a:endParaRPr lang="en-US" sz="1200">
                  <a:solidFill>
                    <a:schemeClr val="bg1"/>
                  </a:solidFill>
                  <a:latin typeface="Times New Roman" panose="02020603050405020304" pitchFamily="18" charset="0"/>
                  <a:cs typeface="Times New Roman" panose="02020603050405020304" pitchFamily="18" charset="0"/>
                </a:endParaRPr>
              </a:p>
            </p:txBody>
          </p:sp>
          <p:cxnSp>
            <p:nvCxnSpPr>
              <p:cNvPr id="22" name="Straight Arrow Connector 21"/>
              <p:cNvCxnSpPr/>
              <p:nvPr/>
            </p:nvCxnSpPr>
            <p:spPr>
              <a:xfrm flipH="1">
                <a:off x="4648200" y="3314654"/>
                <a:ext cx="381000" cy="1524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29200" y="3176154"/>
                <a:ext cx="588818" cy="276999"/>
              </a:xfrm>
              <a:prstGeom prst="rect">
                <a:avLst/>
              </a:prstGeom>
              <a:noFill/>
            </p:spPr>
            <p:txBody>
              <a:bodyPr wrap="square" rtlCol="0">
                <a:spAutoFit/>
              </a:bodyPr>
              <a:lstStyle/>
              <a:p>
                <a:r>
                  <a:rPr lang="en-US" sz="1200" i="1" smtClean="0">
                    <a:solidFill>
                      <a:schemeClr val="bg1"/>
                    </a:solidFill>
                    <a:latin typeface="Times New Roman" panose="02020603050405020304" pitchFamily="18" charset="0"/>
                    <a:cs typeface="Times New Roman" panose="02020603050405020304" pitchFamily="18" charset="0"/>
                  </a:rPr>
                  <a:t>p</a:t>
                </a:r>
                <a:r>
                  <a:rPr lang="en-US" sz="1200" smtClean="0">
                    <a:solidFill>
                      <a:schemeClr val="bg1"/>
                    </a:solidFill>
                    <a:latin typeface="Times New Roman" panose="02020603050405020304" pitchFamily="18" charset="0"/>
                    <a:cs typeface="Times New Roman" panose="02020603050405020304" pitchFamily="18" charset="0"/>
                  </a:rPr>
                  <a:t>=0.5</a:t>
                </a:r>
                <a:endParaRPr lang="en-US" sz="1200">
                  <a:solidFill>
                    <a:schemeClr val="bg1"/>
                  </a:solidFill>
                  <a:latin typeface="Times New Roman" panose="02020603050405020304" pitchFamily="18" charset="0"/>
                  <a:cs typeface="Times New Roman" panose="02020603050405020304" pitchFamily="18" charset="0"/>
                </a:endParaRPr>
              </a:p>
            </p:txBody>
          </p:sp>
          <p:cxnSp>
            <p:nvCxnSpPr>
              <p:cNvPr id="24" name="Straight Arrow Connector 23"/>
              <p:cNvCxnSpPr/>
              <p:nvPr/>
            </p:nvCxnSpPr>
            <p:spPr>
              <a:xfrm flipH="1" flipV="1">
                <a:off x="4710546" y="3583016"/>
                <a:ext cx="381000" cy="11434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098472" y="3558862"/>
                <a:ext cx="692727" cy="276999"/>
              </a:xfrm>
              <a:prstGeom prst="rect">
                <a:avLst/>
              </a:prstGeom>
              <a:noFill/>
            </p:spPr>
            <p:txBody>
              <a:bodyPr wrap="square" rtlCol="0">
                <a:spAutoFit/>
              </a:bodyPr>
              <a:lstStyle/>
              <a:p>
                <a:r>
                  <a:rPr lang="en-US" sz="1200" i="1" smtClean="0">
                    <a:solidFill>
                      <a:schemeClr val="bg1"/>
                    </a:solidFill>
                    <a:latin typeface="Times New Roman" panose="02020603050405020304" pitchFamily="18" charset="0"/>
                    <a:cs typeface="Times New Roman" panose="02020603050405020304" pitchFamily="18" charset="0"/>
                  </a:rPr>
                  <a:t>p</a:t>
                </a:r>
                <a:r>
                  <a:rPr lang="en-US" sz="1200" smtClean="0">
                    <a:solidFill>
                      <a:schemeClr val="bg1"/>
                    </a:solidFill>
                    <a:latin typeface="Times New Roman" panose="02020603050405020304" pitchFamily="18" charset="0"/>
                    <a:cs typeface="Times New Roman" panose="02020603050405020304" pitchFamily="18" charset="0"/>
                  </a:rPr>
                  <a:t>=0.25</a:t>
                </a:r>
                <a:endParaRPr lang="en-US" sz="1200">
                  <a:solidFill>
                    <a:schemeClr val="bg1"/>
                  </a:solidFill>
                  <a:latin typeface="Times New Roman" panose="02020603050405020304" pitchFamily="18" charset="0"/>
                  <a:cs typeface="Times New Roman" panose="02020603050405020304" pitchFamily="18" charset="0"/>
                </a:endParaRPr>
              </a:p>
            </p:txBody>
          </p:sp>
        </p:grpSp>
      </p:grpSp>
      <p:cxnSp>
        <p:nvCxnSpPr>
          <p:cNvPr id="5" name="Straight Arrow Connector 4"/>
          <p:cNvCxnSpPr/>
          <p:nvPr/>
        </p:nvCxnSpPr>
        <p:spPr>
          <a:xfrm flipH="1">
            <a:off x="2819400" y="4191000"/>
            <a:ext cx="595742" cy="152400"/>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20818792">
            <a:off x="3374204" y="3976254"/>
            <a:ext cx="761999" cy="276999"/>
          </a:xfrm>
          <a:prstGeom prst="rect">
            <a:avLst/>
          </a:prstGeom>
          <a:noFill/>
        </p:spPr>
        <p:txBody>
          <a:bodyPr wrap="square" rtlCol="0">
            <a:spAutoFit/>
          </a:bodyPr>
          <a:lstStyle/>
          <a:p>
            <a:r>
              <a:rPr lang="en-US" sz="1200" smtClean="0">
                <a:solidFill>
                  <a:schemeClr val="accent1">
                    <a:lumMod val="50000"/>
                  </a:schemeClr>
                </a:solidFill>
              </a:rPr>
              <a:t>Flow</a:t>
            </a:r>
            <a:endParaRPr lang="en-US" sz="1200">
              <a:solidFill>
                <a:schemeClr val="accent1">
                  <a:lumMod val="50000"/>
                </a:schemeClr>
              </a:solidFill>
            </a:endParaRPr>
          </a:p>
        </p:txBody>
      </p:sp>
      <p:sp>
        <p:nvSpPr>
          <p:cNvPr id="3" name="TextBox 2"/>
          <p:cNvSpPr txBox="1"/>
          <p:nvPr/>
        </p:nvSpPr>
        <p:spPr>
          <a:xfrm>
            <a:off x="4429861" y="5191338"/>
            <a:ext cx="994067" cy="246221"/>
          </a:xfrm>
          <a:prstGeom prst="rect">
            <a:avLst/>
          </a:prstGeom>
          <a:noFill/>
        </p:spPr>
        <p:txBody>
          <a:bodyPr wrap="square" rtlCol="0">
            <a:spAutoFit/>
          </a:bodyPr>
          <a:lstStyle/>
          <a:p>
            <a:r>
              <a:rPr lang="en-US" sz="1000" smtClean="0">
                <a:solidFill>
                  <a:schemeClr val="bg1"/>
                </a:solidFill>
                <a:latin typeface="Times New Roman" panose="02020603050405020304" pitchFamily="18" charset="0"/>
                <a:cs typeface="Times New Roman" panose="02020603050405020304" pitchFamily="18" charset="0"/>
              </a:rPr>
              <a:t>Left bank</a:t>
            </a:r>
            <a:endParaRPr lang="en-US" sz="1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42313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Fish Tracks (filtered)</a:t>
            </a:r>
            <a:endParaRPr lang="en-US"/>
          </a:p>
        </p:txBody>
      </p:sp>
      <p:pic>
        <p:nvPicPr>
          <p:cNvPr id="3" name="Picture 152"/>
          <p:cNvPicPr>
            <a:picLocks noChangeAspect="1" noChangeArrowheads="1"/>
          </p:cNvPicPr>
          <p:nvPr/>
        </p:nvPicPr>
        <p:blipFill rotWithShape="1">
          <a:blip r:embed="rId2">
            <a:extLst>
              <a:ext uri="{28A0092B-C50C-407E-A947-70E740481C1C}">
                <a14:useLocalDpi xmlns:a14="http://schemas.microsoft.com/office/drawing/2010/main" val="0"/>
              </a:ext>
            </a:extLst>
          </a:blip>
          <a:srcRect l="47222" t="50850" r="421" b="-980"/>
          <a:stretch/>
        </p:blipFill>
        <p:spPr bwMode="auto">
          <a:xfrm>
            <a:off x="802323" y="1295400"/>
            <a:ext cx="6817677" cy="5045995"/>
          </a:xfrm>
          <a:prstGeom prst="rect">
            <a:avLst/>
          </a:prstGeom>
          <a:solidFill>
            <a:schemeClr val="tx2">
              <a:lumMod val="40000"/>
              <a:lumOff val="60000"/>
            </a:schemeClr>
          </a:solidFill>
          <a:ln>
            <a:noFill/>
          </a:ln>
          <a:effectLst>
            <a:glow rad="127000">
              <a:schemeClr val="accent6"/>
            </a:glow>
          </a:effectLst>
          <a:extLst/>
        </p:spPr>
      </p:pic>
      <p:sp>
        <p:nvSpPr>
          <p:cNvPr id="4" name="Slide Number Placeholder 3"/>
          <p:cNvSpPr>
            <a:spLocks noGrp="1"/>
          </p:cNvSpPr>
          <p:nvPr>
            <p:ph type="sldNum" sz="quarter" idx="12"/>
          </p:nvPr>
        </p:nvSpPr>
        <p:spPr/>
        <p:txBody>
          <a:bodyPr/>
          <a:lstStyle/>
          <a:p>
            <a:fld id="{10118F21-27E3-43C0-A423-6D4D07DB2B5A}" type="slidenum">
              <a:rPr lang="en-US" smtClean="0"/>
              <a:pPr/>
              <a:t>17</a:t>
            </a:fld>
            <a:endParaRPr lang="en-US"/>
          </a:p>
        </p:txBody>
      </p:sp>
      <p:sp>
        <p:nvSpPr>
          <p:cNvPr id="5" name="TextBox 4"/>
          <p:cNvSpPr txBox="1"/>
          <p:nvPr/>
        </p:nvSpPr>
        <p:spPr>
          <a:xfrm>
            <a:off x="785005" y="6471350"/>
            <a:ext cx="6324600" cy="369332"/>
          </a:xfrm>
          <a:prstGeom prst="rect">
            <a:avLst/>
          </a:prstGeom>
          <a:noFill/>
        </p:spPr>
        <p:txBody>
          <a:bodyPr wrap="square" rtlCol="0">
            <a:spAutoFit/>
          </a:bodyPr>
          <a:lstStyle/>
          <a:p>
            <a:r>
              <a:rPr lang="en-US" smtClean="0"/>
              <a:t>Dark to light coloring on fish track indicates the fish is moving upriver</a:t>
            </a:r>
            <a:endParaRPr lang="en-US"/>
          </a:p>
        </p:txBody>
      </p:sp>
      <p:cxnSp>
        <p:nvCxnSpPr>
          <p:cNvPr id="6" name="Straight Arrow Connector 5"/>
          <p:cNvCxnSpPr/>
          <p:nvPr/>
        </p:nvCxnSpPr>
        <p:spPr>
          <a:xfrm flipH="1">
            <a:off x="5410203" y="2811623"/>
            <a:ext cx="595742" cy="152400"/>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20818792">
            <a:off x="5965007" y="2596877"/>
            <a:ext cx="761999" cy="276999"/>
          </a:xfrm>
          <a:prstGeom prst="rect">
            <a:avLst/>
          </a:prstGeom>
          <a:noFill/>
        </p:spPr>
        <p:txBody>
          <a:bodyPr wrap="square" rtlCol="0">
            <a:spAutoFit/>
          </a:bodyPr>
          <a:lstStyle/>
          <a:p>
            <a:r>
              <a:rPr lang="en-US" sz="1200" smtClean="0">
                <a:solidFill>
                  <a:schemeClr val="accent1">
                    <a:lumMod val="50000"/>
                  </a:schemeClr>
                </a:solidFill>
              </a:rPr>
              <a:t>Flow</a:t>
            </a:r>
            <a:endParaRPr lang="en-US" sz="1200">
              <a:solidFill>
                <a:schemeClr val="accent1">
                  <a:lumMod val="50000"/>
                </a:schemeClr>
              </a:solidFill>
            </a:endParaRPr>
          </a:p>
        </p:txBody>
      </p:sp>
    </p:spTree>
    <p:extLst>
      <p:ext uri="{BB962C8B-B14F-4D97-AF65-F5344CB8AC3E}">
        <p14:creationId xmlns:p14="http://schemas.microsoft.com/office/powerpoint/2010/main" val="10499843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264" name="Picture 1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18" y="287482"/>
            <a:ext cx="8229600" cy="6361754"/>
          </a:xfrm>
          <a:prstGeom prst="rect">
            <a:avLst/>
          </a:prstGeom>
          <a:solidFill>
            <a:schemeClr val="tx2">
              <a:lumMod val="40000"/>
              <a:lumOff val="60000"/>
            </a:schemeClr>
          </a:solidFill>
          <a:ln>
            <a:noFill/>
          </a:ln>
          <a:effectLst>
            <a:glow rad="127000">
              <a:schemeClr val="accent6"/>
            </a:glow>
          </a:effectLst>
          <a:extLst/>
        </p:spPr>
      </p:pic>
    </p:spTree>
    <p:extLst>
      <p:ext uri="{BB962C8B-B14F-4D97-AF65-F5344CB8AC3E}">
        <p14:creationId xmlns:p14="http://schemas.microsoft.com/office/powerpoint/2010/main" val="436731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285" name="Picture 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91" y="228599"/>
            <a:ext cx="8229600" cy="6376567"/>
          </a:xfrm>
          <a:prstGeom prst="rect">
            <a:avLst/>
          </a:prstGeom>
          <a:solidFill>
            <a:schemeClr val="tx2">
              <a:lumMod val="40000"/>
              <a:lumOff val="60000"/>
            </a:schemeClr>
          </a:solidFill>
          <a:ln>
            <a:noFill/>
          </a:ln>
          <a:effectLst>
            <a:glow rad="127000">
              <a:schemeClr val="accent6"/>
            </a:glow>
          </a:effectLst>
          <a:extLst/>
        </p:spPr>
      </p:pic>
    </p:spTree>
    <p:extLst>
      <p:ext uri="{BB962C8B-B14F-4D97-AF65-F5344CB8AC3E}">
        <p14:creationId xmlns:p14="http://schemas.microsoft.com/office/powerpoint/2010/main" val="864558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4724400" y="4038600"/>
            <a:ext cx="3733800" cy="1752600"/>
          </a:xfrm>
        </p:spPr>
        <p:txBody>
          <a:bodyPr/>
          <a:lstStyle/>
          <a:p>
            <a:r>
              <a:rPr lang="en-US" dirty="0" smtClean="0"/>
              <a:t>Largest Chinook run in Bristol Bay</a:t>
            </a:r>
          </a:p>
          <a:p>
            <a:r>
              <a:rPr lang="en-US" dirty="0" smtClean="0"/>
              <a:t>Average Escapement: 147,000</a:t>
            </a:r>
          </a:p>
          <a:p>
            <a:r>
              <a:rPr lang="en-US" dirty="0" smtClean="0"/>
              <a:t>Roughly equal numbers of age-1.2, age-1.3 and age-1.4 </a:t>
            </a:r>
            <a:endParaRPr lang="en-US" dirty="0"/>
          </a:p>
        </p:txBody>
      </p:sp>
      <p:sp>
        <p:nvSpPr>
          <p:cNvPr id="2" name="Title 1"/>
          <p:cNvSpPr>
            <a:spLocks noGrp="1"/>
          </p:cNvSpPr>
          <p:nvPr>
            <p:ph type="title"/>
          </p:nvPr>
        </p:nvSpPr>
        <p:spPr>
          <a:xfrm>
            <a:off x="609600" y="0"/>
            <a:ext cx="7924800" cy="685800"/>
          </a:xfrm>
        </p:spPr>
        <p:txBody>
          <a:bodyPr/>
          <a:lstStyle/>
          <a:p>
            <a:r>
              <a:rPr lang="en-US" dirty="0" err="1" smtClean="0"/>
              <a:t>Nushagak</a:t>
            </a:r>
            <a:r>
              <a:rPr lang="en-US" dirty="0" smtClean="0"/>
              <a:t> River Chinook</a:t>
            </a:r>
            <a:endParaRPr lang="en-US" dirty="0"/>
          </a:p>
        </p:txBody>
      </p:sp>
      <p:sp>
        <p:nvSpPr>
          <p:cNvPr id="3" name="Slide Number Placeholder 2"/>
          <p:cNvSpPr>
            <a:spLocks noGrp="1"/>
          </p:cNvSpPr>
          <p:nvPr>
            <p:ph type="sldNum" sz="quarter" idx="12"/>
          </p:nvPr>
        </p:nvSpPr>
        <p:spPr/>
        <p:txBody>
          <a:bodyPr/>
          <a:lstStyle/>
          <a:p>
            <a:fld id="{10118F21-27E3-43C0-A423-6D4D07DB2B5A}" type="slidenum">
              <a:rPr lang="en-US" smtClean="0"/>
              <a:pPr/>
              <a:t>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685800"/>
            <a:ext cx="6854349" cy="2495362"/>
          </a:xfrm>
          <a:prstGeom prst="rect">
            <a:avLst/>
          </a:prstGeom>
        </p:spPr>
      </p:pic>
      <p:pic>
        <p:nvPicPr>
          <p:cNvPr id="1028" name="Picture 4" descr="C:\Users\gbbuck\Pictures\2011 pictures\P623116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429000"/>
            <a:ext cx="4472782" cy="335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317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217" name="Picture 1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
            <a:ext cx="8229600" cy="6361755"/>
          </a:xfrm>
          <a:prstGeom prst="rect">
            <a:avLst/>
          </a:prstGeom>
          <a:solidFill>
            <a:schemeClr val="tx2">
              <a:lumMod val="40000"/>
              <a:lumOff val="60000"/>
            </a:schemeClr>
          </a:solidFill>
          <a:ln>
            <a:noFill/>
          </a:ln>
          <a:effectLst>
            <a:glow rad="127000">
              <a:schemeClr val="accent6"/>
            </a:glow>
          </a:effectLst>
          <a:extLst/>
        </p:spPr>
      </p:pic>
    </p:spTree>
    <p:extLst>
      <p:ext uri="{BB962C8B-B14F-4D97-AF65-F5344CB8AC3E}">
        <p14:creationId xmlns:p14="http://schemas.microsoft.com/office/powerpoint/2010/main" val="30023855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Multiple-Trip Fish</a:t>
            </a:r>
            <a:endParaRPr lang="en-US"/>
          </a:p>
        </p:txBody>
      </p:sp>
      <p:pic>
        <p:nvPicPr>
          <p:cNvPr id="3" name="Picture 160"/>
          <p:cNvPicPr>
            <a:picLocks noChangeAspect="1" noChangeArrowheads="1"/>
          </p:cNvPicPr>
          <p:nvPr/>
        </p:nvPicPr>
        <p:blipFill rotWithShape="1">
          <a:blip r:embed="rId3">
            <a:extLst>
              <a:ext uri="{28A0092B-C50C-407E-A947-70E740481C1C}">
                <a14:useLocalDpi xmlns:a14="http://schemas.microsoft.com/office/drawing/2010/main" val="0"/>
              </a:ext>
            </a:extLst>
          </a:blip>
          <a:srcRect t="-1" b="46171"/>
          <a:stretch/>
        </p:blipFill>
        <p:spPr bwMode="auto">
          <a:xfrm>
            <a:off x="533400" y="1905000"/>
            <a:ext cx="8229600" cy="3424589"/>
          </a:xfrm>
          <a:prstGeom prst="rect">
            <a:avLst/>
          </a:prstGeom>
          <a:solidFill>
            <a:schemeClr val="tx2">
              <a:lumMod val="40000"/>
              <a:lumOff val="60000"/>
            </a:schemeClr>
          </a:solidFill>
          <a:ln>
            <a:noFill/>
          </a:ln>
          <a:effectLst>
            <a:glow rad="127000">
              <a:schemeClr val="accent6"/>
            </a:glow>
          </a:effectLst>
          <a:extLst/>
        </p:spPr>
      </p:pic>
      <p:sp>
        <p:nvSpPr>
          <p:cNvPr id="4" name="Slide Number Placeholder 3"/>
          <p:cNvSpPr>
            <a:spLocks noGrp="1"/>
          </p:cNvSpPr>
          <p:nvPr>
            <p:ph type="sldNum" sz="quarter" idx="12"/>
          </p:nvPr>
        </p:nvSpPr>
        <p:spPr/>
        <p:txBody>
          <a:bodyPr/>
          <a:lstStyle/>
          <a:p>
            <a:fld id="{10118F21-27E3-43C0-A423-6D4D07DB2B5A}" type="slidenum">
              <a:rPr lang="en-US" smtClean="0"/>
              <a:pPr/>
              <a:t>21</a:t>
            </a:fld>
            <a:endParaRPr lang="en-US"/>
          </a:p>
        </p:txBody>
      </p:sp>
      <p:sp>
        <p:nvSpPr>
          <p:cNvPr id="5" name="TextBox 4"/>
          <p:cNvSpPr txBox="1"/>
          <p:nvPr/>
        </p:nvSpPr>
        <p:spPr>
          <a:xfrm>
            <a:off x="7696200" y="2285999"/>
            <a:ext cx="685800" cy="246221"/>
          </a:xfrm>
          <a:prstGeom prst="rect">
            <a:avLst/>
          </a:prstGeom>
          <a:noFill/>
        </p:spPr>
        <p:txBody>
          <a:bodyPr wrap="square" rtlCol="0">
            <a:spAutoFit/>
          </a:bodyPr>
          <a:lstStyle/>
          <a:p>
            <a:r>
              <a:rPr lang="en-US" sz="1000" smtClean="0">
                <a:solidFill>
                  <a:schemeClr val="bg1"/>
                </a:solidFill>
                <a:latin typeface="Times New Roman" panose="02020603050405020304" pitchFamily="18" charset="0"/>
                <a:cs typeface="Times New Roman" panose="02020603050405020304" pitchFamily="18" charset="0"/>
              </a:rPr>
              <a:t>7 d later</a:t>
            </a:r>
            <a:endParaRPr lang="en-US" sz="1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6553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345" name="Picture 1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91446"/>
            <a:ext cx="8229600" cy="6361754"/>
          </a:xfrm>
          <a:prstGeom prst="rect">
            <a:avLst/>
          </a:prstGeom>
          <a:solidFill>
            <a:schemeClr val="tx2">
              <a:lumMod val="40000"/>
              <a:lumOff val="60000"/>
            </a:schemeClr>
          </a:solidFill>
          <a:ln>
            <a:noFill/>
          </a:ln>
          <a:effectLst>
            <a:glow rad="127000">
              <a:schemeClr val="accent6"/>
            </a:glow>
          </a:effectLst>
          <a:extLst/>
        </p:spPr>
      </p:pic>
      <p:sp>
        <p:nvSpPr>
          <p:cNvPr id="4" name="Rectangle 3"/>
          <p:cNvSpPr/>
          <p:nvPr/>
        </p:nvSpPr>
        <p:spPr>
          <a:xfrm>
            <a:off x="4610100" y="3048000"/>
            <a:ext cx="4229100" cy="2786122"/>
          </a:xfrm>
          <a:prstGeom prst="rect">
            <a:avLst/>
          </a:prstGeom>
        </p:spPr>
        <p:txBody>
          <a:bodyPr rtlCol="0" anchor="ctr">
            <a:spAutoFit/>
          </a:bodyPr>
          <a:lstStyle/>
          <a:p>
            <a:pPr algn="ctr"/>
            <a:endParaRPr lang="en-US" sz="1200" i="1" smtClean="0">
              <a:latin typeface="Times New Roman" pitchFamily="18" charset="0"/>
              <a:cs typeface="Times New Roman" pitchFamily="18" charset="0"/>
            </a:endParaRPr>
          </a:p>
        </p:txBody>
      </p:sp>
      <p:sp>
        <p:nvSpPr>
          <p:cNvPr id="3" name="TextBox 2"/>
          <p:cNvSpPr txBox="1"/>
          <p:nvPr/>
        </p:nvSpPr>
        <p:spPr>
          <a:xfrm>
            <a:off x="4693227" y="4114800"/>
            <a:ext cx="3810000" cy="1323439"/>
          </a:xfrm>
          <a:prstGeom prst="rect">
            <a:avLst/>
          </a:prstGeom>
          <a:noFill/>
        </p:spPr>
        <p:txBody>
          <a:bodyPr wrap="square" rtlCol="0">
            <a:spAutoFit/>
          </a:bodyPr>
          <a:lstStyle/>
          <a:p>
            <a:r>
              <a:rPr lang="en-US" sz="1600" smtClean="0">
                <a:solidFill>
                  <a:schemeClr val="bg2"/>
                </a:solidFill>
              </a:rPr>
              <a:t>Mult-trip Fish (3 trips)</a:t>
            </a:r>
          </a:p>
          <a:p>
            <a:r>
              <a:rPr lang="en-US" sz="1600" smtClean="0">
                <a:solidFill>
                  <a:schemeClr val="bg2"/>
                </a:solidFill>
              </a:rPr>
              <a:t>T1 – large looping track as fish moves upriver</a:t>
            </a:r>
          </a:p>
          <a:p>
            <a:r>
              <a:rPr lang="en-US" sz="1600" smtClean="0">
                <a:solidFill>
                  <a:schemeClr val="bg2"/>
                </a:solidFill>
              </a:rPr>
              <a:t>T2 – returned 4 days later heading downriver</a:t>
            </a:r>
          </a:p>
          <a:p>
            <a:r>
              <a:rPr lang="en-US" sz="1600" smtClean="0">
                <a:solidFill>
                  <a:schemeClr val="bg2"/>
                </a:solidFill>
              </a:rPr>
              <a:t>T3 – 2 days later traveled upriver with detection lost prior to reaching the left bank sonar</a:t>
            </a:r>
            <a:endParaRPr lang="en-US" sz="1600">
              <a:solidFill>
                <a:schemeClr val="bg2"/>
              </a:solidFill>
            </a:endParaRPr>
          </a:p>
        </p:txBody>
      </p:sp>
      <p:sp>
        <p:nvSpPr>
          <p:cNvPr id="5" name="TextBox 4"/>
          <p:cNvSpPr txBox="1"/>
          <p:nvPr/>
        </p:nvSpPr>
        <p:spPr>
          <a:xfrm>
            <a:off x="7671955" y="533400"/>
            <a:ext cx="685800" cy="246221"/>
          </a:xfrm>
          <a:prstGeom prst="rect">
            <a:avLst/>
          </a:prstGeom>
          <a:noFill/>
        </p:spPr>
        <p:txBody>
          <a:bodyPr wrap="square" rtlCol="0">
            <a:spAutoFit/>
          </a:bodyPr>
          <a:lstStyle/>
          <a:p>
            <a:r>
              <a:rPr lang="en-US" sz="1000">
                <a:solidFill>
                  <a:schemeClr val="bg1"/>
                </a:solidFill>
                <a:latin typeface="Times New Roman" panose="02020603050405020304" pitchFamily="18" charset="0"/>
                <a:cs typeface="Times New Roman" panose="02020603050405020304" pitchFamily="18" charset="0"/>
              </a:rPr>
              <a:t>4</a:t>
            </a:r>
            <a:r>
              <a:rPr lang="en-US" sz="1000" smtClean="0">
                <a:solidFill>
                  <a:schemeClr val="bg1"/>
                </a:solidFill>
                <a:latin typeface="Times New Roman" panose="02020603050405020304" pitchFamily="18" charset="0"/>
                <a:cs typeface="Times New Roman" panose="02020603050405020304" pitchFamily="18" charset="0"/>
              </a:rPr>
              <a:t> d later</a:t>
            </a:r>
            <a:endParaRPr lang="en-US" sz="100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657600" y="3581400"/>
            <a:ext cx="685800" cy="246221"/>
          </a:xfrm>
          <a:prstGeom prst="rect">
            <a:avLst/>
          </a:prstGeom>
          <a:noFill/>
        </p:spPr>
        <p:txBody>
          <a:bodyPr wrap="square" rtlCol="0">
            <a:spAutoFit/>
          </a:bodyPr>
          <a:lstStyle/>
          <a:p>
            <a:r>
              <a:rPr lang="en-US" sz="1000">
                <a:solidFill>
                  <a:schemeClr val="bg1"/>
                </a:solidFill>
                <a:latin typeface="Times New Roman" panose="02020603050405020304" pitchFamily="18" charset="0"/>
                <a:cs typeface="Times New Roman" panose="02020603050405020304" pitchFamily="18" charset="0"/>
              </a:rPr>
              <a:t>2</a:t>
            </a:r>
            <a:r>
              <a:rPr lang="en-US" sz="1000" smtClean="0">
                <a:solidFill>
                  <a:schemeClr val="bg1"/>
                </a:solidFill>
                <a:latin typeface="Times New Roman" panose="02020603050405020304" pitchFamily="18" charset="0"/>
                <a:cs typeface="Times New Roman" panose="02020603050405020304" pitchFamily="18" charset="0"/>
              </a:rPr>
              <a:t> d later</a:t>
            </a:r>
            <a:endParaRPr lang="en-US" sz="1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34488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Preferred Travel Lanes - 2011</a:t>
            </a:r>
            <a:endParaRPr lang="en-US"/>
          </a:p>
        </p:txBody>
      </p:sp>
      <p:sp>
        <p:nvSpPr>
          <p:cNvPr id="3" name="Slide Number Placeholder 2"/>
          <p:cNvSpPr>
            <a:spLocks noGrp="1"/>
          </p:cNvSpPr>
          <p:nvPr>
            <p:ph type="sldNum" sz="quarter" idx="12"/>
          </p:nvPr>
        </p:nvSpPr>
        <p:spPr/>
        <p:txBody>
          <a:bodyPr/>
          <a:lstStyle/>
          <a:p>
            <a:fld id="{10118F21-27E3-43C0-A423-6D4D07DB2B5A}" type="slidenum">
              <a:rPr lang="en-US" smtClean="0"/>
              <a:pPr/>
              <a:t>23</a:t>
            </a:fld>
            <a:endParaRPr lang="en-US"/>
          </a:p>
        </p:txBody>
      </p:sp>
      <p:pic>
        <p:nvPicPr>
          <p:cNvPr id="7" name="Picture 6"/>
          <p:cNvPicPr/>
          <p:nvPr/>
        </p:nvPicPr>
        <p:blipFill>
          <a:blip r:embed="rId2"/>
          <a:stretch>
            <a:fillRect/>
          </a:stretch>
        </p:blipFill>
        <p:spPr>
          <a:xfrm>
            <a:off x="1326668" y="1219200"/>
            <a:ext cx="6369532" cy="5334000"/>
          </a:xfrm>
          <a:prstGeom prst="rect">
            <a:avLst/>
          </a:prstGeom>
        </p:spPr>
      </p:pic>
    </p:spTree>
    <p:extLst>
      <p:ext uri="{BB962C8B-B14F-4D97-AF65-F5344CB8AC3E}">
        <p14:creationId xmlns:p14="http://schemas.microsoft.com/office/powerpoint/2010/main" val="1588585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Preferred Travel Lanes - 2012</a:t>
            </a:r>
            <a:endParaRPr lang="en-US"/>
          </a:p>
        </p:txBody>
      </p:sp>
      <p:sp>
        <p:nvSpPr>
          <p:cNvPr id="3" name="Slide Number Placeholder 2"/>
          <p:cNvSpPr>
            <a:spLocks noGrp="1"/>
          </p:cNvSpPr>
          <p:nvPr>
            <p:ph type="sldNum" sz="quarter" idx="12"/>
          </p:nvPr>
        </p:nvSpPr>
        <p:spPr/>
        <p:txBody>
          <a:bodyPr/>
          <a:lstStyle/>
          <a:p>
            <a:fld id="{10118F21-27E3-43C0-A423-6D4D07DB2B5A}" type="slidenum">
              <a:rPr lang="en-US" smtClean="0"/>
              <a:pPr/>
              <a:t>24</a:t>
            </a:fld>
            <a:endParaRPr lang="en-US"/>
          </a:p>
        </p:txBody>
      </p:sp>
      <p:pic>
        <p:nvPicPr>
          <p:cNvPr id="7" name="Picture 6"/>
          <p:cNvPicPr>
            <a:picLocks noChangeAspect="1"/>
          </p:cNvPicPr>
          <p:nvPr/>
        </p:nvPicPr>
        <p:blipFill>
          <a:blip r:embed="rId2"/>
          <a:stretch>
            <a:fillRect/>
          </a:stretch>
        </p:blipFill>
        <p:spPr>
          <a:xfrm>
            <a:off x="1325880" y="1216152"/>
            <a:ext cx="6354496" cy="5330952"/>
          </a:xfrm>
          <a:prstGeom prst="rect">
            <a:avLst/>
          </a:prstGeom>
        </p:spPr>
      </p:pic>
    </p:spTree>
    <p:extLst>
      <p:ext uri="{BB962C8B-B14F-4D97-AF65-F5344CB8AC3E}">
        <p14:creationId xmlns:p14="http://schemas.microsoft.com/office/powerpoint/2010/main" val="3052609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Preferred Travel Lanes - 2013</a:t>
            </a:r>
            <a:endParaRPr lang="en-US"/>
          </a:p>
        </p:txBody>
      </p:sp>
      <p:sp>
        <p:nvSpPr>
          <p:cNvPr id="3" name="Slide Number Placeholder 2"/>
          <p:cNvSpPr>
            <a:spLocks noGrp="1"/>
          </p:cNvSpPr>
          <p:nvPr>
            <p:ph type="sldNum" sz="quarter" idx="12"/>
          </p:nvPr>
        </p:nvSpPr>
        <p:spPr/>
        <p:txBody>
          <a:bodyPr/>
          <a:lstStyle/>
          <a:p>
            <a:fld id="{10118F21-27E3-43C0-A423-6D4D07DB2B5A}" type="slidenum">
              <a:rPr lang="en-US" smtClean="0"/>
              <a:pPr/>
              <a:t>25</a:t>
            </a:fld>
            <a:endParaRPr lang="en-US"/>
          </a:p>
        </p:txBody>
      </p:sp>
      <p:pic>
        <p:nvPicPr>
          <p:cNvPr id="5" name="Picture 4"/>
          <p:cNvPicPr/>
          <p:nvPr/>
        </p:nvPicPr>
        <p:blipFill>
          <a:blip r:embed="rId2"/>
          <a:stretch>
            <a:fillRect/>
          </a:stretch>
        </p:blipFill>
        <p:spPr>
          <a:xfrm>
            <a:off x="1325880" y="1216152"/>
            <a:ext cx="6537960" cy="5330952"/>
          </a:xfrm>
          <a:prstGeom prst="rect">
            <a:avLst/>
          </a:prstGeom>
        </p:spPr>
      </p:pic>
    </p:spTree>
    <p:extLst>
      <p:ext uri="{BB962C8B-B14F-4D97-AF65-F5344CB8AC3E}">
        <p14:creationId xmlns:p14="http://schemas.microsoft.com/office/powerpoint/2010/main" val="9639120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Preferred Travel Lanes - 2014</a:t>
            </a:r>
            <a:endParaRPr lang="en-US"/>
          </a:p>
        </p:txBody>
      </p:sp>
      <p:sp>
        <p:nvSpPr>
          <p:cNvPr id="3" name="Slide Number Placeholder 2"/>
          <p:cNvSpPr>
            <a:spLocks noGrp="1"/>
          </p:cNvSpPr>
          <p:nvPr>
            <p:ph type="sldNum" sz="quarter" idx="12"/>
          </p:nvPr>
        </p:nvSpPr>
        <p:spPr/>
        <p:txBody>
          <a:bodyPr/>
          <a:lstStyle/>
          <a:p>
            <a:fld id="{10118F21-27E3-43C0-A423-6D4D07DB2B5A}" type="slidenum">
              <a:rPr lang="en-US" smtClean="0"/>
              <a:pPr/>
              <a:t>26</a:t>
            </a:fld>
            <a:endParaRPr lang="en-US"/>
          </a:p>
        </p:txBody>
      </p:sp>
      <p:pic>
        <p:nvPicPr>
          <p:cNvPr id="6" name="Picture 5"/>
          <p:cNvPicPr>
            <a:picLocks noChangeAspect="1"/>
          </p:cNvPicPr>
          <p:nvPr/>
        </p:nvPicPr>
        <p:blipFill>
          <a:blip r:embed="rId2"/>
          <a:stretch>
            <a:fillRect/>
          </a:stretch>
        </p:blipFill>
        <p:spPr>
          <a:xfrm>
            <a:off x="1325880" y="1216152"/>
            <a:ext cx="6537960" cy="5330952"/>
          </a:xfrm>
          <a:prstGeom prst="rect">
            <a:avLst/>
          </a:prstGeom>
        </p:spPr>
      </p:pic>
    </p:spTree>
    <p:extLst>
      <p:ext uri="{BB962C8B-B14F-4D97-AF65-F5344CB8AC3E}">
        <p14:creationId xmlns:p14="http://schemas.microsoft.com/office/powerpoint/2010/main" val="1615953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720437" y="1219200"/>
            <a:ext cx="7626096" cy="5385816"/>
          </a:xfrm>
          <a:prstGeom prst="rect">
            <a:avLst/>
          </a:prstGeom>
        </p:spPr>
      </p:pic>
      <p:sp>
        <p:nvSpPr>
          <p:cNvPr id="5" name="TextBox 4"/>
          <p:cNvSpPr txBox="1"/>
          <p:nvPr/>
        </p:nvSpPr>
        <p:spPr>
          <a:xfrm>
            <a:off x="7508333" y="849868"/>
            <a:ext cx="838200" cy="369332"/>
          </a:xfrm>
          <a:prstGeom prst="rect">
            <a:avLst/>
          </a:prstGeom>
          <a:noFill/>
        </p:spPr>
        <p:txBody>
          <a:bodyPr wrap="square" rtlCol="0">
            <a:spAutoFit/>
          </a:bodyPr>
          <a:lstStyle/>
          <a:p>
            <a:pPr algn="r"/>
            <a:r>
              <a:rPr lang="en-US" smtClean="0"/>
              <a:t>2012</a:t>
            </a:r>
            <a:endParaRPr lang="en-US"/>
          </a:p>
        </p:txBody>
      </p:sp>
      <p:sp>
        <p:nvSpPr>
          <p:cNvPr id="2" name="Title 1"/>
          <p:cNvSpPr>
            <a:spLocks noGrp="1"/>
          </p:cNvSpPr>
          <p:nvPr>
            <p:ph type="title"/>
          </p:nvPr>
        </p:nvSpPr>
        <p:spPr/>
        <p:txBody>
          <a:bodyPr/>
          <a:lstStyle/>
          <a:p>
            <a:r>
              <a:rPr lang="en-US" smtClean="0"/>
              <a:t>Fish Depth: Upriver-Moving Fish</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val="0"/>
              </a:ext>
            </a:extLst>
          </a:blip>
          <a:stretch>
            <a:fillRect/>
          </a:stretch>
        </p:blipFill>
        <p:spPr>
          <a:xfrm>
            <a:off x="685800" y="1295400"/>
            <a:ext cx="7616952" cy="5312664"/>
          </a:xfrm>
          <a:prstGeom prst="rect">
            <a:avLst/>
          </a:prstGeom>
        </p:spPr>
      </p:pic>
      <p:sp>
        <p:nvSpPr>
          <p:cNvPr id="4" name="TextBox 3"/>
          <p:cNvSpPr txBox="1"/>
          <p:nvPr/>
        </p:nvSpPr>
        <p:spPr>
          <a:xfrm>
            <a:off x="7464552" y="926068"/>
            <a:ext cx="838200" cy="369332"/>
          </a:xfrm>
          <a:prstGeom prst="rect">
            <a:avLst/>
          </a:prstGeom>
          <a:noFill/>
        </p:spPr>
        <p:txBody>
          <a:bodyPr wrap="square" rtlCol="0">
            <a:spAutoFit/>
          </a:bodyPr>
          <a:lstStyle/>
          <a:p>
            <a:pPr algn="r"/>
            <a:r>
              <a:rPr lang="en-US" smtClean="0"/>
              <a:t>2013</a:t>
            </a:r>
            <a:endParaRPr lang="en-US"/>
          </a:p>
        </p:txBody>
      </p:sp>
      <p:sp>
        <p:nvSpPr>
          <p:cNvPr id="5" name="Title 4"/>
          <p:cNvSpPr>
            <a:spLocks noGrp="1"/>
          </p:cNvSpPr>
          <p:nvPr>
            <p:ph type="title"/>
          </p:nvPr>
        </p:nvSpPr>
        <p:spPr/>
        <p:txBody>
          <a:bodyPr/>
          <a:lstStyle/>
          <a:p>
            <a:r>
              <a:rPr lang="en-US" smtClean="0"/>
              <a:t>Fish Depth: Downriver-moving Fish</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63460" y="926068"/>
            <a:ext cx="838200" cy="369332"/>
          </a:xfrm>
          <a:prstGeom prst="rect">
            <a:avLst/>
          </a:prstGeom>
          <a:noFill/>
        </p:spPr>
        <p:txBody>
          <a:bodyPr wrap="square" rtlCol="0">
            <a:spAutoFit/>
          </a:bodyPr>
          <a:lstStyle/>
          <a:p>
            <a:pPr algn="r"/>
            <a:r>
              <a:rPr lang="en-US" smtClean="0"/>
              <a:t>2014</a:t>
            </a:r>
            <a:endParaRPr lang="en-US"/>
          </a:p>
        </p:txBody>
      </p:sp>
      <p:sp>
        <p:nvSpPr>
          <p:cNvPr id="5" name="Title 4"/>
          <p:cNvSpPr>
            <a:spLocks noGrp="1"/>
          </p:cNvSpPr>
          <p:nvPr>
            <p:ph type="title"/>
          </p:nvPr>
        </p:nvSpPr>
        <p:spPr/>
        <p:txBody>
          <a:bodyPr/>
          <a:lstStyle/>
          <a:p>
            <a:r>
              <a:rPr lang="en-US" smtClean="0"/>
              <a:t>Fish Holding Regions</a:t>
            </a:r>
            <a:endParaRPr lang="en-US"/>
          </a:p>
        </p:txBody>
      </p:sp>
      <p:pic>
        <p:nvPicPr>
          <p:cNvPr id="6" name="Picture 5"/>
          <p:cNvPicPr/>
          <p:nvPr/>
        </p:nvPicPr>
        <p:blipFill>
          <a:blip r:embed="rId3"/>
          <a:stretch>
            <a:fillRect/>
          </a:stretch>
        </p:blipFill>
        <p:spPr>
          <a:xfrm>
            <a:off x="685800" y="1295400"/>
            <a:ext cx="7515860" cy="5330952"/>
          </a:xfrm>
          <a:prstGeom prst="rect">
            <a:avLst/>
          </a:prstGeom>
        </p:spPr>
      </p:pic>
    </p:spTree>
    <p:extLst>
      <p:ext uri="{BB962C8B-B14F-4D97-AF65-F5344CB8AC3E}">
        <p14:creationId xmlns:p14="http://schemas.microsoft.com/office/powerpoint/2010/main" val="2990935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94" y="304800"/>
            <a:ext cx="7924800" cy="585355"/>
          </a:xfrm>
        </p:spPr>
        <p:txBody>
          <a:bodyPr/>
          <a:lstStyle/>
          <a:p>
            <a:r>
              <a:rPr lang="en-US" dirty="0" smtClean="0"/>
              <a:t>Sonar camp—</a:t>
            </a:r>
            <a:r>
              <a:rPr lang="en-US" dirty="0" err="1" smtClean="0"/>
              <a:t>nushagak</a:t>
            </a:r>
            <a:r>
              <a:rPr lang="en-US" dirty="0" smtClean="0"/>
              <a:t> river</a:t>
            </a:r>
            <a:endParaRPr lang="en-US" dirty="0"/>
          </a:p>
        </p:txBody>
      </p:sp>
      <p:sp>
        <p:nvSpPr>
          <p:cNvPr id="3" name="Slide Number Placeholder 2"/>
          <p:cNvSpPr>
            <a:spLocks noGrp="1"/>
          </p:cNvSpPr>
          <p:nvPr>
            <p:ph type="sldNum" sz="quarter" idx="12"/>
          </p:nvPr>
        </p:nvSpPr>
        <p:spPr/>
        <p:txBody>
          <a:bodyPr/>
          <a:lstStyle/>
          <a:p>
            <a:fld id="{10118F21-27E3-43C0-A423-6D4D07DB2B5A}" type="slidenum">
              <a:rPr lang="en-US" smtClean="0"/>
              <a:pPr/>
              <a:t>3</a:t>
            </a:fld>
            <a:endParaRPr lang="en-US"/>
          </a:p>
        </p:txBody>
      </p:sp>
      <p:pic>
        <p:nvPicPr>
          <p:cNvPr id="3074" name="Picture 2" descr="C:\Users\gbbuck\Pictures\2012\Picture 03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295400"/>
            <a:ext cx="33528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gbbuck\Pictures\2012\mandas pics\P803009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25" y="3942725"/>
            <a:ext cx="3787775" cy="28406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gbbuck\Pictures\2014\P713036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7015" y="3429000"/>
            <a:ext cx="4269570" cy="3201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914400"/>
            <a:ext cx="3561731" cy="2671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58100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685803928"/>
              </p:ext>
            </p:extLst>
          </p:nvPr>
        </p:nvGraphicFramePr>
        <p:xfrm>
          <a:off x="685800" y="5025888"/>
          <a:ext cx="7620000" cy="1112520"/>
        </p:xfrm>
        <a:graphic>
          <a:graphicData uri="http://schemas.openxmlformats.org/drawingml/2006/table">
            <a:tbl>
              <a:tblPr firstRow="1" bandRow="1">
                <a:tableStyleId>{5C22544A-7EE6-4342-B048-85BDC9FD1C3A}</a:tableStyleId>
              </a:tblPr>
              <a:tblGrid>
                <a:gridCol w="7620000"/>
              </a:tblGrid>
              <a:tr h="370840">
                <a:tc>
                  <a:txBody>
                    <a:bodyPr/>
                    <a:lstStyle/>
                    <a:p>
                      <a:endParaRPr lang="en-US"/>
                    </a:p>
                  </a:txBody>
                  <a:tcPr/>
                </a:tc>
              </a:tr>
              <a:tr h="370840">
                <a:tc>
                  <a:txBody>
                    <a:bodyPr/>
                    <a:lstStyle/>
                    <a:p>
                      <a:pPr algn="l" fontAlgn="b"/>
                      <a:r>
                        <a:rPr lang="en-US" sz="1100" b="0" i="0" u="none" strike="noStrike" baseline="30000">
                          <a:solidFill>
                            <a:srgbClr val="000000"/>
                          </a:solidFill>
                          <a:effectLst/>
                          <a:latin typeface="+mn-lt"/>
                        </a:rPr>
                        <a:t>1</a:t>
                      </a:r>
                      <a:r>
                        <a:rPr lang="en-US" sz="1100" b="0" i="0" u="none" strike="noStrike">
                          <a:solidFill>
                            <a:srgbClr val="000000"/>
                          </a:solidFill>
                          <a:effectLst/>
                          <a:latin typeface="+mn-lt"/>
                        </a:rPr>
                        <a:t> Includes only filtered fish tracks; incoherent tracks were removed from the dataset</a:t>
                      </a:r>
                    </a:p>
                  </a:txBody>
                  <a:tcPr marL="9525" marR="9525" marT="9525" marB="0" anchor="b"/>
                </a:tc>
              </a:tr>
              <a:tr h="370840">
                <a:tc>
                  <a:txBody>
                    <a:bodyPr/>
                    <a:lstStyle/>
                    <a:p>
                      <a:pPr algn="l" fontAlgn="b"/>
                      <a:r>
                        <a:rPr lang="en-US" sz="1100" b="0" i="0" u="none" strike="noStrike" baseline="30000">
                          <a:solidFill>
                            <a:srgbClr val="000000"/>
                          </a:solidFill>
                          <a:effectLst/>
                          <a:latin typeface="+mn-lt"/>
                        </a:rPr>
                        <a:t>2</a:t>
                      </a:r>
                      <a:r>
                        <a:rPr lang="en-US" sz="1100" b="0" i="0" u="none" strike="noStrike">
                          <a:solidFill>
                            <a:srgbClr val="000000"/>
                          </a:solidFill>
                          <a:effectLst/>
                          <a:latin typeface="+mn-lt"/>
                        </a:rPr>
                        <a:t> SE values in this column are not averages, they are the SE for all years</a:t>
                      </a:r>
                    </a:p>
                  </a:txBody>
                  <a:tcPr marL="9525" marR="9525" marT="9525" marB="0" anchor="b"/>
                </a:tc>
              </a:tr>
            </a:tbl>
          </a:graphicData>
        </a:graphic>
      </p:graphicFrame>
      <p:sp>
        <p:nvSpPr>
          <p:cNvPr id="2" name="Title 1"/>
          <p:cNvSpPr>
            <a:spLocks noGrp="1"/>
          </p:cNvSpPr>
          <p:nvPr>
            <p:ph type="title"/>
          </p:nvPr>
        </p:nvSpPr>
        <p:spPr/>
        <p:txBody>
          <a:bodyPr/>
          <a:lstStyle/>
          <a:p>
            <a:r>
              <a:rPr lang="en-US" dirty="0" smtClean="0"/>
              <a:t>results</a:t>
            </a:r>
            <a:endParaRPr lang="en-US" dirty="0"/>
          </a:p>
        </p:txBody>
      </p:sp>
      <p:sp>
        <p:nvSpPr>
          <p:cNvPr id="3" name="Slide Number Placeholder 2"/>
          <p:cNvSpPr>
            <a:spLocks noGrp="1"/>
          </p:cNvSpPr>
          <p:nvPr>
            <p:ph type="sldNum" sz="quarter" idx="12"/>
          </p:nvPr>
        </p:nvSpPr>
        <p:spPr/>
        <p:txBody>
          <a:bodyPr/>
          <a:lstStyle/>
          <a:p>
            <a:fld id="{10118F21-27E3-43C0-A423-6D4D07DB2B5A}" type="slidenum">
              <a:rPr lang="en-US" smtClean="0"/>
              <a:pPr/>
              <a:t>30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68976901"/>
              </p:ext>
            </p:extLst>
          </p:nvPr>
        </p:nvGraphicFramePr>
        <p:xfrm>
          <a:off x="685800" y="1219200"/>
          <a:ext cx="7620000" cy="4038598"/>
        </p:xfrm>
        <a:graphic>
          <a:graphicData uri="http://schemas.openxmlformats.org/drawingml/2006/table">
            <a:tbl>
              <a:tblPr firstRow="1" bandRow="1">
                <a:tableStyleId>{5C22544A-7EE6-4342-B048-85BDC9FD1C3A}</a:tableStyleId>
              </a:tblPr>
              <a:tblGrid>
                <a:gridCol w="1905000"/>
                <a:gridCol w="635000"/>
                <a:gridCol w="1270000"/>
                <a:gridCol w="1270000"/>
                <a:gridCol w="1270000"/>
                <a:gridCol w="1270000"/>
              </a:tblGrid>
              <a:tr h="413634">
                <a:tc>
                  <a:txBody>
                    <a:bodyPr/>
                    <a:lstStyle/>
                    <a:p>
                      <a:pPr algn="ctr" fontAlgn="b"/>
                      <a:r>
                        <a:rPr lang="en-US" sz="1800" b="0" i="0" u="none" strike="noStrike">
                          <a:solidFill>
                            <a:schemeClr val="tx1"/>
                          </a:solidFill>
                          <a:effectLst/>
                          <a:latin typeface="+mn-lt"/>
                        </a:rPr>
                        <a:t> </a:t>
                      </a:r>
                    </a:p>
                  </a:txBody>
                  <a:tcPr marL="9525" marR="9525" marT="9525" marB="0" anchor="b"/>
                </a:tc>
                <a:tc>
                  <a:txBody>
                    <a:bodyPr/>
                    <a:lstStyle/>
                    <a:p>
                      <a:pPr algn="ctr" fontAlgn="b"/>
                      <a:r>
                        <a:rPr lang="en-US" sz="1800" b="0" i="0" u="none" strike="noStrike">
                          <a:solidFill>
                            <a:schemeClr val="tx1"/>
                          </a:solidFill>
                          <a:effectLst/>
                          <a:latin typeface="+mn-lt"/>
                        </a:rPr>
                        <a:t>2011</a:t>
                      </a:r>
                    </a:p>
                  </a:txBody>
                  <a:tcPr marL="9525" marR="9525" marT="9525" marB="0" anchor="b"/>
                </a:tc>
                <a:tc>
                  <a:txBody>
                    <a:bodyPr/>
                    <a:lstStyle/>
                    <a:p>
                      <a:pPr algn="ctr" fontAlgn="b"/>
                      <a:r>
                        <a:rPr lang="en-US" sz="1800" b="0" i="0" u="none" strike="noStrike">
                          <a:solidFill>
                            <a:schemeClr val="tx1"/>
                          </a:solidFill>
                          <a:effectLst/>
                          <a:latin typeface="+mn-lt"/>
                        </a:rPr>
                        <a:t>2012</a:t>
                      </a:r>
                    </a:p>
                  </a:txBody>
                  <a:tcPr marL="9525" marR="9525" marT="9525" marB="0" anchor="b"/>
                </a:tc>
                <a:tc>
                  <a:txBody>
                    <a:bodyPr/>
                    <a:lstStyle/>
                    <a:p>
                      <a:pPr algn="ctr" fontAlgn="b"/>
                      <a:r>
                        <a:rPr lang="en-US" sz="1800" b="0" i="0" u="none" strike="noStrike">
                          <a:solidFill>
                            <a:schemeClr val="tx1"/>
                          </a:solidFill>
                          <a:effectLst/>
                          <a:latin typeface="+mn-lt"/>
                        </a:rPr>
                        <a:t>2013</a:t>
                      </a:r>
                    </a:p>
                  </a:txBody>
                  <a:tcPr marL="9525" marR="9525" marT="9525" marB="0" anchor="b"/>
                </a:tc>
                <a:tc>
                  <a:txBody>
                    <a:bodyPr/>
                    <a:lstStyle/>
                    <a:p>
                      <a:pPr algn="ctr" fontAlgn="b"/>
                      <a:r>
                        <a:rPr lang="en-US" sz="1800" b="0" i="0" u="none" strike="noStrike">
                          <a:solidFill>
                            <a:schemeClr val="tx1"/>
                          </a:solidFill>
                          <a:effectLst/>
                          <a:latin typeface="+mn-lt"/>
                        </a:rPr>
                        <a:t>2014</a:t>
                      </a:r>
                    </a:p>
                  </a:txBody>
                  <a:tcPr marL="9525" marR="9525" marT="9525" marB="0" anchor="b"/>
                </a:tc>
                <a:tc>
                  <a:txBody>
                    <a:bodyPr/>
                    <a:lstStyle/>
                    <a:p>
                      <a:pPr algn="ctr" fontAlgn="b"/>
                      <a:r>
                        <a:rPr lang="en-US" sz="1800" b="0" i="0" u="none" strike="noStrike">
                          <a:solidFill>
                            <a:schemeClr val="tx1"/>
                          </a:solidFill>
                          <a:effectLst/>
                          <a:latin typeface="+mn-lt"/>
                        </a:rPr>
                        <a:t>Average</a:t>
                      </a:r>
                      <a:r>
                        <a:rPr lang="en-US" sz="1800" b="0" i="0" u="none" strike="noStrike" baseline="30000">
                          <a:solidFill>
                            <a:schemeClr val="tx1"/>
                          </a:solidFill>
                          <a:effectLst/>
                          <a:latin typeface="+mn-lt"/>
                        </a:rPr>
                        <a:t>2</a:t>
                      </a:r>
                      <a:endParaRPr lang="en-US" sz="1800" b="0" i="0" u="none" strike="noStrike">
                        <a:solidFill>
                          <a:schemeClr val="tx1"/>
                        </a:solidFill>
                        <a:effectLst/>
                        <a:latin typeface="+mn-lt"/>
                      </a:endParaRPr>
                    </a:p>
                  </a:txBody>
                  <a:tcPr marL="9525" marR="9525" marT="9525" marB="0" anchor="b"/>
                </a:tc>
              </a:tr>
              <a:tr h="413634">
                <a:tc>
                  <a:txBody>
                    <a:bodyPr/>
                    <a:lstStyle/>
                    <a:p>
                      <a:pPr algn="l" fontAlgn="b"/>
                      <a:r>
                        <a:rPr lang="en-US" sz="1200" b="0" i="0" u="none" strike="noStrike">
                          <a:solidFill>
                            <a:srgbClr val="000000"/>
                          </a:solidFill>
                          <a:effectLst/>
                          <a:latin typeface="+mn-lt"/>
                        </a:rPr>
                        <a:t>No. of tagged </a:t>
                      </a:r>
                      <a:r>
                        <a:rPr lang="en-US" sz="1200" b="0" i="0" u="none" strike="noStrike" smtClean="0">
                          <a:solidFill>
                            <a:srgbClr val="000000"/>
                          </a:solidFill>
                          <a:effectLst/>
                          <a:latin typeface="+mn-lt"/>
                        </a:rPr>
                        <a:t>fish</a:t>
                      </a:r>
                      <a:r>
                        <a:rPr lang="en-US" sz="1200" b="0" i="0" u="none" strike="noStrike" baseline="30000" smtClean="0">
                          <a:solidFill>
                            <a:srgbClr val="000000"/>
                          </a:solidFill>
                          <a:effectLst/>
                          <a:latin typeface="+mn-lt"/>
                        </a:rPr>
                        <a:t>1 </a:t>
                      </a:r>
                      <a:r>
                        <a:rPr lang="en-US" sz="1200" b="0" i="0" u="none" strike="noStrike" baseline="0" smtClean="0">
                          <a:solidFill>
                            <a:srgbClr val="000000"/>
                          </a:solidFill>
                          <a:effectLst/>
                          <a:latin typeface="+mn-lt"/>
                        </a:rPr>
                        <a:t>(</a:t>
                      </a:r>
                      <a:r>
                        <a:rPr lang="en-US" sz="1200" b="0" i="1" u="none" strike="noStrike" baseline="0" smtClean="0">
                          <a:solidFill>
                            <a:srgbClr val="000000"/>
                          </a:solidFill>
                          <a:effectLst/>
                          <a:latin typeface="+mn-lt"/>
                        </a:rPr>
                        <a:t>n</a:t>
                      </a:r>
                      <a:r>
                        <a:rPr lang="en-US" sz="1200" b="0" i="0" u="none" strike="noStrike" baseline="0" smtClean="0">
                          <a:solidFill>
                            <a:srgbClr val="000000"/>
                          </a:solidFill>
                          <a:effectLst/>
                          <a:latin typeface="+mn-lt"/>
                        </a:rPr>
                        <a:t>)</a:t>
                      </a:r>
                      <a:endParaRPr lang="en-US" sz="1200" b="0" i="0" u="none" strike="noStrike">
                        <a:solidFill>
                          <a:srgbClr val="000000"/>
                        </a:solidFill>
                        <a:effectLst/>
                        <a:latin typeface="+mn-lt"/>
                      </a:endParaRPr>
                    </a:p>
                  </a:txBody>
                  <a:tcPr marL="9525" marR="9525" marT="9525" marB="0" anchor="b"/>
                </a:tc>
                <a:tc>
                  <a:txBody>
                    <a:bodyPr/>
                    <a:lstStyle/>
                    <a:p>
                      <a:pPr algn="r" fontAlgn="b"/>
                      <a:r>
                        <a:rPr lang="en-US" sz="1200" b="0" i="0" u="none" strike="noStrike">
                          <a:solidFill>
                            <a:srgbClr val="000000"/>
                          </a:solidFill>
                          <a:effectLst/>
                          <a:latin typeface="+mn-lt"/>
                        </a:rPr>
                        <a:t>124</a:t>
                      </a:r>
                    </a:p>
                  </a:txBody>
                  <a:tcPr marL="9525" marR="9525" marT="9525" marB="0" anchor="b"/>
                </a:tc>
                <a:tc>
                  <a:txBody>
                    <a:bodyPr/>
                    <a:lstStyle/>
                    <a:p>
                      <a:pPr algn="r" fontAlgn="b"/>
                      <a:r>
                        <a:rPr lang="en-US" sz="1200" b="0" i="0" u="none" strike="noStrike">
                          <a:solidFill>
                            <a:srgbClr val="000000"/>
                          </a:solidFill>
                          <a:effectLst/>
                          <a:latin typeface="+mn-lt"/>
                        </a:rPr>
                        <a:t>150</a:t>
                      </a:r>
                    </a:p>
                  </a:txBody>
                  <a:tcPr marL="9525" marR="9525" marT="9525" marB="0" anchor="b"/>
                </a:tc>
                <a:tc>
                  <a:txBody>
                    <a:bodyPr/>
                    <a:lstStyle/>
                    <a:p>
                      <a:pPr algn="r" fontAlgn="b"/>
                      <a:r>
                        <a:rPr lang="en-US" sz="1200" b="0" i="0" u="none" strike="noStrike">
                          <a:solidFill>
                            <a:srgbClr val="000000"/>
                          </a:solidFill>
                          <a:effectLst/>
                          <a:latin typeface="+mn-lt"/>
                        </a:rPr>
                        <a:t>137</a:t>
                      </a:r>
                    </a:p>
                  </a:txBody>
                  <a:tcPr marL="9525" marR="9525" marT="9525" marB="0" anchor="b"/>
                </a:tc>
                <a:tc>
                  <a:txBody>
                    <a:bodyPr/>
                    <a:lstStyle/>
                    <a:p>
                      <a:pPr algn="r" fontAlgn="b"/>
                      <a:r>
                        <a:rPr lang="en-US" sz="1200" b="0" i="0" u="none" strike="noStrike">
                          <a:solidFill>
                            <a:srgbClr val="000000"/>
                          </a:solidFill>
                          <a:effectLst/>
                          <a:latin typeface="+mn-lt"/>
                        </a:rPr>
                        <a:t>202</a:t>
                      </a:r>
                    </a:p>
                  </a:txBody>
                  <a:tcPr marL="9525" marR="9525" marT="9525" marB="0" anchor="b"/>
                </a:tc>
                <a:tc>
                  <a:txBody>
                    <a:bodyPr/>
                    <a:lstStyle/>
                    <a:p>
                      <a:pPr algn="r" fontAlgn="b"/>
                      <a:r>
                        <a:rPr lang="en-US" sz="1200" b="0" i="0" u="none" strike="noStrike">
                          <a:solidFill>
                            <a:srgbClr val="000000"/>
                          </a:solidFill>
                          <a:effectLst/>
                          <a:latin typeface="+mn-lt"/>
                        </a:rPr>
                        <a:t>153</a:t>
                      </a:r>
                    </a:p>
                  </a:txBody>
                  <a:tcPr marL="9525" marR="9525" marT="9525" marB="0" anchor="b"/>
                </a:tc>
              </a:tr>
              <a:tr h="724568">
                <a:tc>
                  <a:txBody>
                    <a:bodyPr/>
                    <a:lstStyle/>
                    <a:p>
                      <a:pPr algn="l" fontAlgn="b"/>
                      <a:r>
                        <a:rPr lang="en-US" sz="1400" b="0" i="0" u="none" strike="noStrike" smtClean="0">
                          <a:solidFill>
                            <a:srgbClr val="000000"/>
                          </a:solidFill>
                          <a:effectLst/>
                          <a:latin typeface="+mn-lt"/>
                        </a:rPr>
                        <a:t>Tagged fish proportion </a:t>
                      </a:r>
                      <a:r>
                        <a:rPr lang="en-US" sz="1400" b="0" i="0" u="none" strike="noStrike">
                          <a:solidFill>
                            <a:srgbClr val="000000"/>
                          </a:solidFill>
                          <a:effectLst/>
                          <a:latin typeface="+mn-lt"/>
                        </a:rPr>
                        <a:t>that traveled through </a:t>
                      </a:r>
                      <a:r>
                        <a:rPr lang="en-US" sz="1400" b="0" i="0" u="none" strike="noStrike" smtClean="0">
                          <a:solidFill>
                            <a:srgbClr val="000000"/>
                          </a:solidFill>
                          <a:effectLst/>
                          <a:latin typeface="+mn-lt"/>
                        </a:rPr>
                        <a:t>a sonar-beam </a:t>
                      </a:r>
                      <a:r>
                        <a:rPr lang="en-US" sz="1400" b="0" i="0" u="none" strike="noStrike">
                          <a:solidFill>
                            <a:srgbClr val="000000"/>
                          </a:solidFill>
                          <a:effectLst/>
                          <a:latin typeface="+mn-lt"/>
                        </a:rPr>
                        <a:t>footprint</a:t>
                      </a:r>
                    </a:p>
                  </a:txBody>
                  <a:tcPr marL="9525" marR="9525" marT="9525" marB="0" anchor="b"/>
                </a:tc>
                <a:tc>
                  <a:txBody>
                    <a:bodyPr/>
                    <a:lstStyle/>
                    <a:p>
                      <a:pPr algn="r" fontAlgn="b"/>
                      <a:r>
                        <a:rPr lang="en-US" sz="1400" b="1" i="0" u="none" strike="noStrike">
                          <a:solidFill>
                            <a:srgbClr val="000000"/>
                          </a:solidFill>
                          <a:effectLst/>
                          <a:latin typeface="+mn-lt"/>
                        </a:rPr>
                        <a:t>0.63</a:t>
                      </a:r>
                    </a:p>
                  </a:txBody>
                  <a:tcPr marL="9525" marR="9525" marT="9525" marB="0" anchor="b"/>
                </a:tc>
                <a:tc>
                  <a:txBody>
                    <a:bodyPr/>
                    <a:lstStyle/>
                    <a:p>
                      <a:pPr algn="r" fontAlgn="b"/>
                      <a:r>
                        <a:rPr lang="en-US" sz="1400" b="1" i="0" u="none" strike="noStrike">
                          <a:solidFill>
                            <a:srgbClr val="000000"/>
                          </a:solidFill>
                          <a:effectLst/>
                          <a:latin typeface="+mn-lt"/>
                        </a:rPr>
                        <a:t>0.55</a:t>
                      </a:r>
                    </a:p>
                  </a:txBody>
                  <a:tcPr marL="9525" marR="9525" marT="9525" marB="0" anchor="b"/>
                </a:tc>
                <a:tc>
                  <a:txBody>
                    <a:bodyPr/>
                    <a:lstStyle/>
                    <a:p>
                      <a:pPr algn="r" fontAlgn="b"/>
                      <a:r>
                        <a:rPr lang="en-US" sz="1400" b="1" i="0" u="none" strike="noStrike">
                          <a:solidFill>
                            <a:srgbClr val="000000"/>
                          </a:solidFill>
                          <a:effectLst/>
                          <a:latin typeface="+mn-lt"/>
                        </a:rPr>
                        <a:t>0.63</a:t>
                      </a:r>
                    </a:p>
                  </a:txBody>
                  <a:tcPr marL="9525" marR="9525" marT="9525" marB="0" anchor="b"/>
                </a:tc>
                <a:tc>
                  <a:txBody>
                    <a:bodyPr/>
                    <a:lstStyle/>
                    <a:p>
                      <a:pPr algn="r" fontAlgn="b"/>
                      <a:r>
                        <a:rPr lang="en-US" sz="1400" b="1" i="0" u="none" strike="noStrike">
                          <a:solidFill>
                            <a:srgbClr val="000000"/>
                          </a:solidFill>
                          <a:effectLst/>
                          <a:latin typeface="+mn-lt"/>
                        </a:rPr>
                        <a:t>0.42</a:t>
                      </a:r>
                    </a:p>
                  </a:txBody>
                  <a:tcPr marL="9525" marR="9525" marT="9525" marB="0" anchor="b"/>
                </a:tc>
                <a:tc>
                  <a:txBody>
                    <a:bodyPr/>
                    <a:lstStyle/>
                    <a:p>
                      <a:pPr algn="r" fontAlgn="b"/>
                      <a:r>
                        <a:rPr lang="en-US" sz="1400" b="1" i="0" u="none" strike="noStrike">
                          <a:solidFill>
                            <a:srgbClr val="000000"/>
                          </a:solidFill>
                          <a:effectLst/>
                          <a:latin typeface="+mn-lt"/>
                        </a:rPr>
                        <a:t>0.56</a:t>
                      </a:r>
                    </a:p>
                  </a:txBody>
                  <a:tcPr marL="9525" marR="9525" marT="9525" marB="0" anchor="b"/>
                </a:tc>
              </a:tr>
              <a:tr h="413634">
                <a:tc>
                  <a:txBody>
                    <a:bodyPr/>
                    <a:lstStyle/>
                    <a:p>
                      <a:pPr algn="l" fontAlgn="b"/>
                      <a:r>
                        <a:rPr lang="en-US" sz="1200" b="0" i="0" u="none" strike="noStrike">
                          <a:solidFill>
                            <a:srgbClr val="000000"/>
                          </a:solidFill>
                          <a:effectLst/>
                          <a:latin typeface="+mn-lt"/>
                        </a:rPr>
                        <a:t>SE</a:t>
                      </a:r>
                    </a:p>
                  </a:txBody>
                  <a:tcPr marL="257175" marR="9525" marT="9525" marB="0" anchor="b"/>
                </a:tc>
                <a:tc>
                  <a:txBody>
                    <a:bodyPr/>
                    <a:lstStyle/>
                    <a:p>
                      <a:pPr algn="r" fontAlgn="b"/>
                      <a:r>
                        <a:rPr lang="en-US" sz="1200" b="0" i="0" u="none" strike="noStrike">
                          <a:solidFill>
                            <a:srgbClr val="000000"/>
                          </a:solidFill>
                          <a:effectLst/>
                          <a:latin typeface="+mn-lt"/>
                        </a:rPr>
                        <a:t>0.044</a:t>
                      </a:r>
                    </a:p>
                  </a:txBody>
                  <a:tcPr marL="9525" marR="9525" marT="9525" marB="0" anchor="b"/>
                </a:tc>
                <a:tc>
                  <a:txBody>
                    <a:bodyPr/>
                    <a:lstStyle/>
                    <a:p>
                      <a:pPr algn="r" fontAlgn="b"/>
                      <a:r>
                        <a:rPr lang="en-US" sz="1200" b="0" i="0" u="none" strike="noStrike">
                          <a:solidFill>
                            <a:srgbClr val="000000"/>
                          </a:solidFill>
                          <a:effectLst/>
                          <a:latin typeface="+mn-lt"/>
                        </a:rPr>
                        <a:t>0.041</a:t>
                      </a:r>
                    </a:p>
                  </a:txBody>
                  <a:tcPr marL="9525" marR="9525" marT="9525" marB="0" anchor="b"/>
                </a:tc>
                <a:tc>
                  <a:txBody>
                    <a:bodyPr/>
                    <a:lstStyle/>
                    <a:p>
                      <a:pPr algn="r" fontAlgn="b"/>
                      <a:r>
                        <a:rPr lang="en-US" sz="1200" b="0" i="0" u="none" strike="noStrike">
                          <a:solidFill>
                            <a:srgbClr val="000000"/>
                          </a:solidFill>
                          <a:effectLst/>
                          <a:latin typeface="+mn-lt"/>
                        </a:rPr>
                        <a:t>0.041</a:t>
                      </a:r>
                    </a:p>
                  </a:txBody>
                  <a:tcPr marL="9525" marR="9525" marT="9525" marB="0" anchor="b"/>
                </a:tc>
                <a:tc>
                  <a:txBody>
                    <a:bodyPr/>
                    <a:lstStyle/>
                    <a:p>
                      <a:pPr algn="r" fontAlgn="b"/>
                      <a:r>
                        <a:rPr lang="en-US" sz="1200" b="0" i="0" u="none" strike="noStrike">
                          <a:solidFill>
                            <a:srgbClr val="000000"/>
                          </a:solidFill>
                          <a:effectLst/>
                          <a:latin typeface="+mn-lt"/>
                        </a:rPr>
                        <a:t>0.035</a:t>
                      </a:r>
                    </a:p>
                  </a:txBody>
                  <a:tcPr marL="9525" marR="9525" marT="9525" marB="0" anchor="b"/>
                </a:tc>
                <a:tc>
                  <a:txBody>
                    <a:bodyPr/>
                    <a:lstStyle/>
                    <a:p>
                      <a:pPr algn="r" fontAlgn="b"/>
                      <a:r>
                        <a:rPr lang="en-US" sz="1200" b="0" i="0" u="none" strike="noStrike">
                          <a:solidFill>
                            <a:srgbClr val="000000"/>
                          </a:solidFill>
                          <a:effectLst/>
                          <a:latin typeface="+mn-lt"/>
                        </a:rPr>
                        <a:t>0.020</a:t>
                      </a:r>
                    </a:p>
                  </a:txBody>
                  <a:tcPr marL="9525" marR="9525" marT="9525" marB="0" anchor="b"/>
                </a:tc>
              </a:tr>
              <a:tr h="418592">
                <a:tc>
                  <a:txBody>
                    <a:bodyPr/>
                    <a:lstStyle/>
                    <a:p>
                      <a:pPr algn="l" fontAlgn="b"/>
                      <a:r>
                        <a:rPr lang="en-US" sz="1200" b="0" i="0" u="none" strike="noStrike">
                          <a:solidFill>
                            <a:srgbClr val="000000"/>
                          </a:solidFill>
                          <a:effectLst/>
                          <a:latin typeface="+mn-lt"/>
                        </a:rPr>
                        <a:t>Sonar estimates by </a:t>
                      </a:r>
                      <a:r>
                        <a:rPr lang="en-US" sz="1200" b="0" i="0" u="none" strike="noStrike" smtClean="0">
                          <a:solidFill>
                            <a:srgbClr val="000000"/>
                          </a:solidFill>
                          <a:effectLst/>
                          <a:latin typeface="+mn-lt"/>
                        </a:rPr>
                        <a:t>year (DIDSON)</a:t>
                      </a:r>
                      <a:endParaRPr lang="en-US" sz="1200" b="0" i="0" u="none" strike="noStrike">
                        <a:solidFill>
                          <a:srgbClr val="000000"/>
                        </a:solidFill>
                        <a:effectLst/>
                        <a:latin typeface="+mn-lt"/>
                      </a:endParaRPr>
                    </a:p>
                  </a:txBody>
                  <a:tcPr marL="9525" marR="9525" marT="9525" marB="0" anchor="b"/>
                </a:tc>
                <a:tc>
                  <a:txBody>
                    <a:bodyPr/>
                    <a:lstStyle/>
                    <a:p>
                      <a:pPr algn="r" fontAlgn="b"/>
                      <a:r>
                        <a:rPr lang="en-US" sz="1400" b="1" i="0" u="none" strike="noStrike">
                          <a:solidFill>
                            <a:srgbClr val="000000"/>
                          </a:solidFill>
                          <a:effectLst/>
                          <a:latin typeface="+mn-lt"/>
                        </a:rPr>
                        <a:t>108,278</a:t>
                      </a:r>
                    </a:p>
                  </a:txBody>
                  <a:tcPr marL="9525" marR="9525" marT="9525" marB="0" anchor="b"/>
                </a:tc>
                <a:tc>
                  <a:txBody>
                    <a:bodyPr/>
                    <a:lstStyle/>
                    <a:p>
                      <a:pPr algn="r" fontAlgn="b"/>
                      <a:r>
                        <a:rPr lang="en-US" sz="1400" b="1" i="0" u="none" strike="noStrike">
                          <a:solidFill>
                            <a:srgbClr val="000000"/>
                          </a:solidFill>
                          <a:effectLst/>
                          <a:latin typeface="+mn-lt"/>
                        </a:rPr>
                        <a:t>174,085</a:t>
                      </a:r>
                    </a:p>
                  </a:txBody>
                  <a:tcPr marL="9525" marR="9525" marT="9525" marB="0" anchor="b"/>
                </a:tc>
                <a:tc>
                  <a:txBody>
                    <a:bodyPr/>
                    <a:lstStyle/>
                    <a:p>
                      <a:pPr algn="r" fontAlgn="b"/>
                      <a:r>
                        <a:rPr lang="en-US" sz="1400" b="1" i="0" u="none" strike="noStrike">
                          <a:solidFill>
                            <a:srgbClr val="000000"/>
                          </a:solidFill>
                          <a:effectLst/>
                          <a:latin typeface="+mn-lt"/>
                        </a:rPr>
                        <a:t>113,709</a:t>
                      </a:r>
                    </a:p>
                  </a:txBody>
                  <a:tcPr marL="9525" marR="9525" marT="9525" marB="0" anchor="b"/>
                </a:tc>
                <a:tc>
                  <a:txBody>
                    <a:bodyPr/>
                    <a:lstStyle/>
                    <a:p>
                      <a:pPr algn="r" fontAlgn="b"/>
                      <a:r>
                        <a:rPr lang="en-US" sz="1400" b="1" i="0" u="none" strike="noStrike">
                          <a:solidFill>
                            <a:srgbClr val="000000"/>
                          </a:solidFill>
                          <a:effectLst/>
                          <a:latin typeface="+mn-lt"/>
                        </a:rPr>
                        <a:t>70,482</a:t>
                      </a:r>
                    </a:p>
                  </a:txBody>
                  <a:tcPr marL="9525" marR="9525" marT="9525" marB="0" anchor="b"/>
                </a:tc>
                <a:tc>
                  <a:txBody>
                    <a:bodyPr/>
                    <a:lstStyle/>
                    <a:p>
                      <a:pPr algn="r" fontAlgn="b"/>
                      <a:r>
                        <a:rPr lang="en-US" sz="1400" b="1" i="0" u="none" strike="noStrike">
                          <a:solidFill>
                            <a:srgbClr val="000000"/>
                          </a:solidFill>
                          <a:effectLst/>
                          <a:latin typeface="+mn-lt"/>
                        </a:rPr>
                        <a:t>116,639</a:t>
                      </a:r>
                    </a:p>
                  </a:txBody>
                  <a:tcPr marL="9525" marR="9525" marT="9525" marB="0" anchor="b"/>
                </a:tc>
              </a:tr>
              <a:tr h="413634">
                <a:tc>
                  <a:txBody>
                    <a:bodyPr/>
                    <a:lstStyle/>
                    <a:p>
                      <a:pPr algn="l" fontAlgn="b"/>
                      <a:r>
                        <a:rPr lang="en-US" sz="1200" b="0" i="0" u="none" strike="noStrike">
                          <a:solidFill>
                            <a:srgbClr val="000000"/>
                          </a:solidFill>
                          <a:effectLst/>
                          <a:latin typeface="+mn-lt"/>
                        </a:rPr>
                        <a:t>SE</a:t>
                      </a:r>
                    </a:p>
                  </a:txBody>
                  <a:tcPr marL="257175" marR="9525" marT="9525" marB="0" anchor="b"/>
                </a:tc>
                <a:tc>
                  <a:txBody>
                    <a:bodyPr/>
                    <a:lstStyle/>
                    <a:p>
                      <a:pPr algn="r" fontAlgn="b"/>
                      <a:r>
                        <a:rPr lang="en-US" sz="1200" b="0" i="0" u="none" strike="noStrike">
                          <a:solidFill>
                            <a:srgbClr val="000000"/>
                          </a:solidFill>
                          <a:effectLst/>
                          <a:latin typeface="+mn-lt"/>
                        </a:rPr>
                        <a:t>4,687</a:t>
                      </a:r>
                    </a:p>
                  </a:txBody>
                  <a:tcPr marL="9525" marR="9525" marT="9525" marB="0" anchor="b"/>
                </a:tc>
                <a:tc>
                  <a:txBody>
                    <a:bodyPr/>
                    <a:lstStyle/>
                    <a:p>
                      <a:pPr algn="r" fontAlgn="b"/>
                      <a:r>
                        <a:rPr lang="en-US" sz="1200" b="0" i="0" u="none" strike="noStrike">
                          <a:solidFill>
                            <a:srgbClr val="000000"/>
                          </a:solidFill>
                          <a:effectLst/>
                          <a:latin typeface="+mn-lt"/>
                        </a:rPr>
                        <a:t>8,604</a:t>
                      </a:r>
                    </a:p>
                  </a:txBody>
                  <a:tcPr marL="9525" marR="9525" marT="9525" marB="0" anchor="b"/>
                </a:tc>
                <a:tc>
                  <a:txBody>
                    <a:bodyPr/>
                    <a:lstStyle/>
                    <a:p>
                      <a:pPr algn="r" fontAlgn="b"/>
                      <a:r>
                        <a:rPr lang="en-US" sz="1200" b="0" i="0" u="none" strike="noStrike">
                          <a:solidFill>
                            <a:srgbClr val="000000"/>
                          </a:solidFill>
                          <a:effectLst/>
                          <a:latin typeface="+mn-lt"/>
                        </a:rPr>
                        <a:t>6,423</a:t>
                      </a:r>
                    </a:p>
                  </a:txBody>
                  <a:tcPr marL="9525" marR="9525" marT="9525" marB="0" anchor="b"/>
                </a:tc>
                <a:tc>
                  <a:txBody>
                    <a:bodyPr/>
                    <a:lstStyle/>
                    <a:p>
                      <a:pPr algn="r" fontAlgn="b"/>
                      <a:r>
                        <a:rPr lang="en-US" sz="1200" b="0" i="0" u="none" strike="noStrike">
                          <a:solidFill>
                            <a:srgbClr val="000000"/>
                          </a:solidFill>
                          <a:effectLst/>
                          <a:latin typeface="+mn-lt"/>
                        </a:rPr>
                        <a:t>6,778</a:t>
                      </a:r>
                    </a:p>
                  </a:txBody>
                  <a:tcPr marL="9525" marR="9525" marT="9525" marB="0" anchor="b"/>
                </a:tc>
                <a:tc>
                  <a:txBody>
                    <a:bodyPr/>
                    <a:lstStyle/>
                    <a:p>
                      <a:pPr algn="r" fontAlgn="b"/>
                      <a:r>
                        <a:rPr lang="en-US" sz="1200" b="0" i="0" u="none" strike="noStrike">
                          <a:solidFill>
                            <a:srgbClr val="000000"/>
                          </a:solidFill>
                          <a:effectLst/>
                          <a:latin typeface="+mn-lt"/>
                        </a:rPr>
                        <a:t>3,384</a:t>
                      </a:r>
                    </a:p>
                  </a:txBody>
                  <a:tcPr marL="9525" marR="9525" marT="9525" marB="0" anchor="b"/>
                </a:tc>
              </a:tr>
              <a:tr h="413634">
                <a:tc>
                  <a:txBody>
                    <a:bodyPr/>
                    <a:lstStyle/>
                    <a:p>
                      <a:pPr algn="l" fontAlgn="b"/>
                      <a:r>
                        <a:rPr lang="en-US" sz="1200" b="0" i="0" u="none" strike="noStrike">
                          <a:solidFill>
                            <a:srgbClr val="000000"/>
                          </a:solidFill>
                          <a:effectLst/>
                          <a:latin typeface="+mn-lt"/>
                        </a:rPr>
                        <a:t>Expanded Sonar Estimates</a:t>
                      </a:r>
                    </a:p>
                  </a:txBody>
                  <a:tcPr marL="9525" marR="9525" marT="9525" marB="0" anchor="b"/>
                </a:tc>
                <a:tc>
                  <a:txBody>
                    <a:bodyPr/>
                    <a:lstStyle/>
                    <a:p>
                      <a:pPr algn="r" fontAlgn="b"/>
                      <a:r>
                        <a:rPr lang="en-US" sz="1200" b="0" i="0" u="none" strike="noStrike">
                          <a:solidFill>
                            <a:srgbClr val="000000"/>
                          </a:solidFill>
                          <a:effectLst/>
                          <a:latin typeface="+mn-lt"/>
                        </a:rPr>
                        <a:t>171,950</a:t>
                      </a:r>
                    </a:p>
                  </a:txBody>
                  <a:tcPr marL="9525" marR="9525" marT="9525" marB="0" anchor="b"/>
                </a:tc>
                <a:tc>
                  <a:txBody>
                    <a:bodyPr/>
                    <a:lstStyle/>
                    <a:p>
                      <a:pPr algn="r" fontAlgn="b"/>
                      <a:r>
                        <a:rPr lang="en-US" sz="1200" b="0" i="0" u="none" strike="noStrike">
                          <a:solidFill>
                            <a:srgbClr val="000000"/>
                          </a:solidFill>
                          <a:effectLst/>
                          <a:latin typeface="+mn-lt"/>
                        </a:rPr>
                        <a:t>317,481</a:t>
                      </a:r>
                    </a:p>
                  </a:txBody>
                  <a:tcPr marL="9525" marR="9525" marT="9525" marB="0" anchor="b"/>
                </a:tc>
                <a:tc>
                  <a:txBody>
                    <a:bodyPr/>
                    <a:lstStyle/>
                    <a:p>
                      <a:pPr algn="r" fontAlgn="b"/>
                      <a:r>
                        <a:rPr lang="en-US" sz="1200" b="0" i="0" u="none" strike="noStrike">
                          <a:solidFill>
                            <a:srgbClr val="000000"/>
                          </a:solidFill>
                          <a:effectLst/>
                          <a:latin typeface="+mn-lt"/>
                        </a:rPr>
                        <a:t>180,616</a:t>
                      </a:r>
                    </a:p>
                  </a:txBody>
                  <a:tcPr marL="9525" marR="9525" marT="9525" marB="0" anchor="b"/>
                </a:tc>
                <a:tc>
                  <a:txBody>
                    <a:bodyPr/>
                    <a:lstStyle/>
                    <a:p>
                      <a:pPr algn="r" fontAlgn="b"/>
                      <a:r>
                        <a:rPr lang="en-US" sz="1200" b="0" i="0" u="none" strike="noStrike">
                          <a:solidFill>
                            <a:srgbClr val="000000"/>
                          </a:solidFill>
                          <a:effectLst/>
                          <a:latin typeface="+mn-lt"/>
                        </a:rPr>
                        <a:t>167,007</a:t>
                      </a:r>
                    </a:p>
                  </a:txBody>
                  <a:tcPr marL="9525" marR="9525" marT="9525" marB="0" anchor="b"/>
                </a:tc>
                <a:tc>
                  <a:txBody>
                    <a:bodyPr/>
                    <a:lstStyle/>
                    <a:p>
                      <a:pPr algn="r" fontAlgn="b"/>
                      <a:r>
                        <a:rPr lang="en-US" sz="1200" b="0" i="0" u="none" strike="noStrike">
                          <a:solidFill>
                            <a:srgbClr val="000000"/>
                          </a:solidFill>
                          <a:effectLst/>
                          <a:latin typeface="+mn-lt"/>
                        </a:rPr>
                        <a:t>209,264</a:t>
                      </a:r>
                    </a:p>
                  </a:txBody>
                  <a:tcPr marL="9525" marR="9525" marT="9525" marB="0" anchor="b"/>
                </a:tc>
              </a:tr>
              <a:tr h="413634">
                <a:tc>
                  <a:txBody>
                    <a:bodyPr/>
                    <a:lstStyle/>
                    <a:p>
                      <a:pPr algn="l" fontAlgn="b"/>
                      <a:r>
                        <a:rPr lang="en-US" sz="1200" b="0" i="0" u="none" strike="noStrike">
                          <a:solidFill>
                            <a:srgbClr val="000000"/>
                          </a:solidFill>
                          <a:effectLst/>
                          <a:latin typeface="+mn-lt"/>
                        </a:rPr>
                        <a:t>SE</a:t>
                      </a:r>
                    </a:p>
                  </a:txBody>
                  <a:tcPr marL="257175" marR="9525" marT="9525" marB="0" anchor="b"/>
                </a:tc>
                <a:tc>
                  <a:txBody>
                    <a:bodyPr/>
                    <a:lstStyle/>
                    <a:p>
                      <a:pPr algn="r" fontAlgn="b"/>
                      <a:r>
                        <a:rPr lang="en-US" sz="1200" b="0" i="0" u="none" strike="noStrike">
                          <a:solidFill>
                            <a:srgbClr val="000000"/>
                          </a:solidFill>
                          <a:effectLst/>
                          <a:latin typeface="+mn-lt"/>
                        </a:rPr>
                        <a:t>11,878</a:t>
                      </a:r>
                    </a:p>
                  </a:txBody>
                  <a:tcPr marL="9525" marR="9525" marT="9525" marB="0" anchor="b"/>
                </a:tc>
                <a:tc>
                  <a:txBody>
                    <a:bodyPr/>
                    <a:lstStyle/>
                    <a:p>
                      <a:pPr algn="r" fontAlgn="b"/>
                      <a:r>
                        <a:rPr lang="en-US" sz="1200" b="0" i="0" u="none" strike="noStrike">
                          <a:solidFill>
                            <a:srgbClr val="000000"/>
                          </a:solidFill>
                          <a:effectLst/>
                          <a:latin typeface="+mn-lt"/>
                        </a:rPr>
                        <a:t>23,577</a:t>
                      </a:r>
                    </a:p>
                  </a:txBody>
                  <a:tcPr marL="9525" marR="9525" marT="9525" marB="0" anchor="b"/>
                </a:tc>
                <a:tc>
                  <a:txBody>
                    <a:bodyPr/>
                    <a:lstStyle/>
                    <a:p>
                      <a:pPr algn="r" fontAlgn="b"/>
                      <a:r>
                        <a:rPr lang="en-US" sz="1200" b="0" i="0" u="none" strike="noStrike">
                          <a:solidFill>
                            <a:srgbClr val="000000"/>
                          </a:solidFill>
                          <a:effectLst/>
                          <a:latin typeface="+mn-lt"/>
                        </a:rPr>
                        <a:t>11,861</a:t>
                      </a:r>
                    </a:p>
                  </a:txBody>
                  <a:tcPr marL="9525" marR="9525" marT="9525" marB="0" anchor="b"/>
                </a:tc>
                <a:tc>
                  <a:txBody>
                    <a:bodyPr/>
                    <a:lstStyle/>
                    <a:p>
                      <a:pPr algn="r" fontAlgn="b"/>
                      <a:r>
                        <a:rPr lang="en-US" sz="1200" b="0" i="0" u="none" strike="noStrike">
                          <a:solidFill>
                            <a:srgbClr val="000000"/>
                          </a:solidFill>
                          <a:effectLst/>
                          <a:latin typeface="+mn-lt"/>
                        </a:rPr>
                        <a:t>13,724</a:t>
                      </a:r>
                    </a:p>
                  </a:txBody>
                  <a:tcPr marL="9525" marR="9525" marT="9525" marB="0" anchor="b"/>
                </a:tc>
                <a:tc>
                  <a:txBody>
                    <a:bodyPr/>
                    <a:lstStyle/>
                    <a:p>
                      <a:pPr algn="r" fontAlgn="b"/>
                      <a:r>
                        <a:rPr lang="en-US" sz="1200" b="0" i="0" u="none" strike="noStrike">
                          <a:solidFill>
                            <a:srgbClr val="000000"/>
                          </a:solidFill>
                          <a:effectLst/>
                          <a:latin typeface="+mn-lt"/>
                        </a:rPr>
                        <a:t>8,008</a:t>
                      </a:r>
                    </a:p>
                  </a:txBody>
                  <a:tcPr marL="9525" marR="9525" marT="9525" marB="0" anchor="b"/>
                </a:tc>
              </a:tr>
              <a:tr h="413634">
                <a:tc>
                  <a:txBody>
                    <a:bodyPr/>
                    <a:lstStyle/>
                    <a:p>
                      <a:pPr algn="l" fontAlgn="b"/>
                      <a:r>
                        <a:rPr lang="en-US" sz="1200" b="0" i="0" u="none" strike="noStrike">
                          <a:solidFill>
                            <a:srgbClr val="000000"/>
                          </a:solidFill>
                          <a:effectLst/>
                          <a:latin typeface="+mn-lt"/>
                        </a:rPr>
                        <a:t>Difference (Expanded - </a:t>
                      </a:r>
                      <a:r>
                        <a:rPr lang="en-US" sz="1200" b="0" i="0" u="none" strike="noStrike" smtClean="0">
                          <a:solidFill>
                            <a:srgbClr val="000000"/>
                          </a:solidFill>
                          <a:effectLst/>
                          <a:latin typeface="+mn-lt"/>
                        </a:rPr>
                        <a:t>Sonar)</a:t>
                      </a:r>
                      <a:endParaRPr lang="en-US" sz="1200" b="0" i="0" u="none" strike="noStrike">
                        <a:solidFill>
                          <a:srgbClr val="000000"/>
                        </a:solidFill>
                        <a:effectLst/>
                        <a:latin typeface="+mn-lt"/>
                      </a:endParaRPr>
                    </a:p>
                  </a:txBody>
                  <a:tcPr marL="9525" marR="9525" marT="9525" marB="0" anchor="b"/>
                </a:tc>
                <a:tc>
                  <a:txBody>
                    <a:bodyPr/>
                    <a:lstStyle/>
                    <a:p>
                      <a:pPr algn="r" fontAlgn="b"/>
                      <a:r>
                        <a:rPr lang="en-US" sz="1400" b="1" i="0" u="none" strike="noStrike">
                          <a:solidFill>
                            <a:schemeClr val="bg1"/>
                          </a:solidFill>
                          <a:effectLst/>
                          <a:latin typeface="+mn-lt"/>
                        </a:rPr>
                        <a:t>63,672</a:t>
                      </a:r>
                    </a:p>
                  </a:txBody>
                  <a:tcPr marL="9525" marR="9525" marT="9525" marB="0" anchor="b"/>
                </a:tc>
                <a:tc>
                  <a:txBody>
                    <a:bodyPr/>
                    <a:lstStyle/>
                    <a:p>
                      <a:pPr algn="r" fontAlgn="b"/>
                      <a:r>
                        <a:rPr lang="en-US" sz="1400" b="1" i="0" u="none" strike="noStrike">
                          <a:solidFill>
                            <a:schemeClr val="bg1"/>
                          </a:solidFill>
                          <a:effectLst/>
                          <a:latin typeface="+mn-lt"/>
                        </a:rPr>
                        <a:t>143,396</a:t>
                      </a:r>
                    </a:p>
                  </a:txBody>
                  <a:tcPr marL="9525" marR="9525" marT="9525" marB="0" anchor="b"/>
                </a:tc>
                <a:tc>
                  <a:txBody>
                    <a:bodyPr/>
                    <a:lstStyle/>
                    <a:p>
                      <a:pPr algn="r" fontAlgn="b"/>
                      <a:r>
                        <a:rPr lang="en-US" sz="1400" b="1" i="0" u="none" strike="noStrike">
                          <a:solidFill>
                            <a:schemeClr val="bg1"/>
                          </a:solidFill>
                          <a:effectLst/>
                          <a:latin typeface="+mn-lt"/>
                        </a:rPr>
                        <a:t>66,907</a:t>
                      </a:r>
                    </a:p>
                  </a:txBody>
                  <a:tcPr marL="9525" marR="9525" marT="9525" marB="0" anchor="b"/>
                </a:tc>
                <a:tc>
                  <a:txBody>
                    <a:bodyPr/>
                    <a:lstStyle/>
                    <a:p>
                      <a:pPr algn="r" fontAlgn="b"/>
                      <a:r>
                        <a:rPr lang="en-US" sz="1400" b="1" i="0" u="none" strike="noStrike">
                          <a:solidFill>
                            <a:schemeClr val="bg1"/>
                          </a:solidFill>
                          <a:effectLst/>
                          <a:latin typeface="+mn-lt"/>
                        </a:rPr>
                        <a:t>96,525</a:t>
                      </a:r>
                    </a:p>
                  </a:txBody>
                  <a:tcPr marL="9525" marR="9525" marT="9525" marB="0" anchor="b"/>
                </a:tc>
                <a:tc>
                  <a:txBody>
                    <a:bodyPr/>
                    <a:lstStyle/>
                    <a:p>
                      <a:pPr algn="r" fontAlgn="b"/>
                      <a:r>
                        <a:rPr lang="en-US" sz="1400" b="1" i="0" u="none" strike="noStrike">
                          <a:solidFill>
                            <a:schemeClr val="bg1"/>
                          </a:solidFill>
                          <a:effectLst/>
                          <a:latin typeface="+mn-lt"/>
                        </a:rPr>
                        <a:t>92,625</a:t>
                      </a:r>
                    </a:p>
                  </a:txBody>
                  <a:tcPr marL="9525" marR="9525" marT="9525" marB="0" anchor="b"/>
                </a:tc>
              </a:tr>
            </a:tbl>
          </a:graphicData>
        </a:graphic>
      </p:graphicFrame>
    </p:spTree>
    <p:extLst>
      <p:ext uri="{BB962C8B-B14F-4D97-AF65-F5344CB8AC3E}">
        <p14:creationId xmlns:p14="http://schemas.microsoft.com/office/powerpoint/2010/main" val="29913190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066137041"/>
              </p:ext>
            </p:extLst>
          </p:nvPr>
        </p:nvGraphicFramePr>
        <p:xfrm>
          <a:off x="1524000" y="4800600"/>
          <a:ext cx="6096000" cy="914400"/>
        </p:xfrm>
        <a:graphic>
          <a:graphicData uri="http://schemas.openxmlformats.org/drawingml/2006/table">
            <a:tbl>
              <a:tblPr firstRow="1" bandRow="1">
                <a:tableStyleId>{93296810-A885-4BE3-A3E7-6D5BEEA58F35}</a:tableStyleId>
              </a:tblPr>
              <a:tblGrid>
                <a:gridCol w="6096000"/>
              </a:tblGrid>
              <a:tr h="457200">
                <a:tc>
                  <a:txBody>
                    <a:bodyPr/>
                    <a:lstStyle/>
                    <a:p>
                      <a:endParaRPr lang="en-US"/>
                    </a:p>
                  </a:txBody>
                  <a:tcPr/>
                </a:tc>
              </a:tr>
              <a:tr h="457200">
                <a:tc>
                  <a:txBody>
                    <a:bodyPr/>
                    <a:lstStyle/>
                    <a:p>
                      <a:pPr algn="l" fontAlgn="b"/>
                      <a:r>
                        <a:rPr lang="en-US" sz="1200" b="0" i="0" u="none" strike="noStrike" baseline="30000">
                          <a:solidFill>
                            <a:srgbClr val="000000"/>
                          </a:solidFill>
                          <a:effectLst/>
                          <a:latin typeface="+mn-lt"/>
                        </a:rPr>
                        <a:t>1 </a:t>
                      </a:r>
                      <a:r>
                        <a:rPr lang="en-US" sz="1400" b="0" i="0" u="none" strike="noStrike">
                          <a:solidFill>
                            <a:srgbClr val="000000"/>
                          </a:solidFill>
                          <a:effectLst/>
                          <a:latin typeface="+mn-lt"/>
                        </a:rPr>
                        <a:t>Tagged fish percentages only include tagged fish that traveled through a DIDSON </a:t>
                      </a:r>
                      <a:r>
                        <a:rPr lang="en-US" sz="1400" b="0" i="0" u="none" strike="noStrike" smtClean="0">
                          <a:solidFill>
                            <a:srgbClr val="000000"/>
                          </a:solidFill>
                          <a:effectLst/>
                          <a:latin typeface="+mn-lt"/>
                        </a:rPr>
                        <a:t>footprint</a:t>
                      </a:r>
                      <a:endParaRPr lang="en-US" sz="1400" b="0" i="0" u="none" strike="noStrike">
                        <a:solidFill>
                          <a:srgbClr val="000000"/>
                        </a:solidFill>
                        <a:effectLst/>
                        <a:latin typeface="+mn-lt"/>
                      </a:endParaRPr>
                    </a:p>
                  </a:txBody>
                  <a:tcPr marL="9525" marR="9525" marT="9525" marB="0" anchor="b"/>
                </a:tc>
              </a:tr>
            </a:tbl>
          </a:graphicData>
        </a:graphic>
      </p:graphicFrame>
      <p:sp>
        <p:nvSpPr>
          <p:cNvPr id="2" name="Title 1"/>
          <p:cNvSpPr>
            <a:spLocks noGrp="1"/>
          </p:cNvSpPr>
          <p:nvPr>
            <p:ph type="title"/>
          </p:nvPr>
        </p:nvSpPr>
        <p:spPr/>
        <p:txBody>
          <a:bodyPr/>
          <a:lstStyle/>
          <a:p>
            <a:r>
              <a:rPr lang="en-US" smtClean="0"/>
              <a:t>Bank Ratios</a:t>
            </a:r>
            <a:endParaRPr lang="en-US"/>
          </a:p>
        </p:txBody>
      </p:sp>
      <p:sp>
        <p:nvSpPr>
          <p:cNvPr id="3" name="Slide Number Placeholder 2"/>
          <p:cNvSpPr>
            <a:spLocks noGrp="1"/>
          </p:cNvSpPr>
          <p:nvPr>
            <p:ph type="sldNum" sz="quarter" idx="12"/>
          </p:nvPr>
        </p:nvSpPr>
        <p:spPr/>
        <p:txBody>
          <a:bodyPr/>
          <a:lstStyle/>
          <a:p>
            <a:fld id="{10118F21-27E3-43C0-A423-6D4D07DB2B5A}" type="slidenum">
              <a:rPr lang="en-US" smtClean="0"/>
              <a:pPr/>
              <a:t>31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61791706"/>
              </p:ext>
            </p:extLst>
          </p:nvPr>
        </p:nvGraphicFramePr>
        <p:xfrm>
          <a:off x="1524000" y="1905000"/>
          <a:ext cx="6096000" cy="3265717"/>
        </p:xfrm>
        <a:graphic>
          <a:graphicData uri="http://schemas.openxmlformats.org/drawingml/2006/table">
            <a:tbl>
              <a:tblPr firstRow="1" bandRow="1">
                <a:tableStyleId>{93296810-A885-4BE3-A3E7-6D5BEEA58F35}</a:tableStyleId>
              </a:tblPr>
              <a:tblGrid>
                <a:gridCol w="1219200"/>
                <a:gridCol w="1219200"/>
                <a:gridCol w="1219200"/>
                <a:gridCol w="1219200"/>
                <a:gridCol w="1219200"/>
              </a:tblGrid>
              <a:tr h="466531">
                <a:tc>
                  <a:txBody>
                    <a:bodyPr/>
                    <a:lstStyle/>
                    <a:p>
                      <a:r>
                        <a:rPr lang="en-US" smtClean="0"/>
                        <a:t>Year</a:t>
                      </a:r>
                      <a:endParaRPr lang="en-US"/>
                    </a:p>
                  </a:txBody>
                  <a:tcPr/>
                </a:tc>
                <a:tc gridSpan="2">
                  <a:txBody>
                    <a:bodyPr/>
                    <a:lstStyle/>
                    <a:p>
                      <a:r>
                        <a:rPr lang="en-US" smtClean="0"/>
                        <a:t>DIDSON % by bank</a:t>
                      </a:r>
                      <a:endParaRPr lang="en-US"/>
                    </a:p>
                  </a:txBody>
                  <a:tcPr/>
                </a:tc>
                <a:tc hMerge="1">
                  <a:txBody>
                    <a:bodyPr/>
                    <a:lstStyle/>
                    <a:p>
                      <a:endParaRPr lang="en-US"/>
                    </a:p>
                  </a:txBody>
                  <a:tcPr/>
                </a:tc>
                <a:tc gridSpan="2">
                  <a:txBody>
                    <a:bodyPr/>
                    <a:lstStyle/>
                    <a:p>
                      <a:r>
                        <a:rPr lang="en-US" smtClean="0"/>
                        <a:t>Tagged fish % by bank</a:t>
                      </a:r>
                      <a:endParaRPr lang="en-US"/>
                    </a:p>
                  </a:txBody>
                  <a:tcPr/>
                </a:tc>
                <a:tc hMerge="1">
                  <a:txBody>
                    <a:bodyPr/>
                    <a:lstStyle/>
                    <a:p>
                      <a:endParaRPr lang="en-US"/>
                    </a:p>
                  </a:txBody>
                  <a:tcPr/>
                </a:tc>
              </a:tr>
              <a:tr h="466531">
                <a:tc>
                  <a:txBody>
                    <a:bodyPr/>
                    <a:lstStyle/>
                    <a:p>
                      <a:pPr algn="l" fontAlgn="b"/>
                      <a:r>
                        <a:rPr lang="en-US" sz="1600" b="0" i="0" u="none" strike="noStrike">
                          <a:solidFill>
                            <a:srgbClr val="000000"/>
                          </a:solidFill>
                          <a:effectLst/>
                          <a:latin typeface="+mn-lt"/>
                        </a:rPr>
                        <a:t> </a:t>
                      </a:r>
                    </a:p>
                  </a:txBody>
                  <a:tcPr marL="9525" marR="9525" marT="9525" marB="0" anchor="b"/>
                </a:tc>
                <a:tc>
                  <a:txBody>
                    <a:bodyPr/>
                    <a:lstStyle/>
                    <a:p>
                      <a:pPr algn="ctr" fontAlgn="b"/>
                      <a:r>
                        <a:rPr lang="en-US" sz="1600" b="0" i="0" u="none" strike="noStrike">
                          <a:solidFill>
                            <a:srgbClr val="000000"/>
                          </a:solidFill>
                          <a:effectLst/>
                          <a:latin typeface="+mn-lt"/>
                        </a:rPr>
                        <a:t>Right</a:t>
                      </a:r>
                    </a:p>
                  </a:txBody>
                  <a:tcPr marL="9525" marR="9525" marT="9525" marB="0" anchor="b"/>
                </a:tc>
                <a:tc>
                  <a:txBody>
                    <a:bodyPr/>
                    <a:lstStyle/>
                    <a:p>
                      <a:pPr algn="ctr" fontAlgn="b"/>
                      <a:r>
                        <a:rPr lang="en-US" sz="1600" b="0" i="0" u="none" strike="noStrike">
                          <a:solidFill>
                            <a:srgbClr val="000000"/>
                          </a:solidFill>
                          <a:effectLst/>
                          <a:latin typeface="+mn-lt"/>
                        </a:rPr>
                        <a:t>Left</a:t>
                      </a:r>
                    </a:p>
                  </a:txBody>
                  <a:tcPr marL="9525" marR="9525" marT="9525" marB="0" anchor="b"/>
                </a:tc>
                <a:tc>
                  <a:txBody>
                    <a:bodyPr/>
                    <a:lstStyle/>
                    <a:p>
                      <a:pPr algn="ctr" fontAlgn="b"/>
                      <a:r>
                        <a:rPr lang="en-US" sz="1600" b="0" i="0" u="none" strike="noStrike">
                          <a:solidFill>
                            <a:srgbClr val="000000"/>
                          </a:solidFill>
                          <a:effectLst/>
                          <a:latin typeface="+mn-lt"/>
                        </a:rPr>
                        <a:t>Right</a:t>
                      </a:r>
                    </a:p>
                  </a:txBody>
                  <a:tcPr marL="9525" marR="9525" marT="9525" marB="0" anchor="b"/>
                </a:tc>
                <a:tc>
                  <a:txBody>
                    <a:bodyPr/>
                    <a:lstStyle/>
                    <a:p>
                      <a:pPr algn="ctr" fontAlgn="b"/>
                      <a:r>
                        <a:rPr lang="en-US" sz="1600" b="0" i="0" u="none" strike="noStrike">
                          <a:solidFill>
                            <a:srgbClr val="000000"/>
                          </a:solidFill>
                          <a:effectLst/>
                          <a:latin typeface="+mn-lt"/>
                        </a:rPr>
                        <a:t>Left</a:t>
                      </a:r>
                    </a:p>
                  </a:txBody>
                  <a:tcPr marL="9525" marR="9525" marT="9525" marB="0" anchor="b"/>
                </a:tc>
              </a:tr>
              <a:tr h="466531">
                <a:tc>
                  <a:txBody>
                    <a:bodyPr/>
                    <a:lstStyle/>
                    <a:p>
                      <a:pPr algn="r" fontAlgn="b"/>
                      <a:r>
                        <a:rPr lang="en-US" sz="1600" b="0" i="0" u="none" strike="noStrike">
                          <a:solidFill>
                            <a:srgbClr val="000000"/>
                          </a:solidFill>
                          <a:effectLst/>
                          <a:latin typeface="+mn-lt"/>
                        </a:rPr>
                        <a:t>2011</a:t>
                      </a:r>
                    </a:p>
                  </a:txBody>
                  <a:tcPr marL="9525" marR="9525" marT="9525" marB="0" anchor="b"/>
                </a:tc>
                <a:tc>
                  <a:txBody>
                    <a:bodyPr/>
                    <a:lstStyle/>
                    <a:p>
                      <a:pPr algn="r" fontAlgn="b"/>
                      <a:r>
                        <a:rPr lang="en-US" sz="1600" b="0" i="0" u="none" strike="noStrike">
                          <a:solidFill>
                            <a:srgbClr val="000000"/>
                          </a:solidFill>
                          <a:effectLst/>
                          <a:latin typeface="+mn-lt"/>
                        </a:rPr>
                        <a:t>40</a:t>
                      </a:r>
                    </a:p>
                  </a:txBody>
                  <a:tcPr marL="9525" marR="9525" marT="9525" marB="0" anchor="b"/>
                </a:tc>
                <a:tc>
                  <a:txBody>
                    <a:bodyPr/>
                    <a:lstStyle/>
                    <a:p>
                      <a:pPr algn="r" fontAlgn="b"/>
                      <a:r>
                        <a:rPr lang="en-US" sz="1600" b="0" i="0" u="none" strike="noStrike">
                          <a:solidFill>
                            <a:srgbClr val="000000"/>
                          </a:solidFill>
                          <a:effectLst/>
                          <a:latin typeface="+mn-lt"/>
                        </a:rPr>
                        <a:t>60</a:t>
                      </a:r>
                    </a:p>
                  </a:txBody>
                  <a:tcPr marL="9525" marR="9525" marT="9525" marB="0" anchor="b"/>
                </a:tc>
                <a:tc>
                  <a:txBody>
                    <a:bodyPr/>
                    <a:lstStyle/>
                    <a:p>
                      <a:pPr algn="r" fontAlgn="b"/>
                      <a:r>
                        <a:rPr lang="en-US" sz="1600" b="0" i="0" u="none" strike="noStrike">
                          <a:solidFill>
                            <a:srgbClr val="000000"/>
                          </a:solidFill>
                          <a:effectLst/>
                          <a:latin typeface="+mn-lt"/>
                        </a:rPr>
                        <a:t>59</a:t>
                      </a:r>
                    </a:p>
                  </a:txBody>
                  <a:tcPr marL="9525" marR="9525" marT="9525" marB="0" anchor="b"/>
                </a:tc>
                <a:tc>
                  <a:txBody>
                    <a:bodyPr/>
                    <a:lstStyle/>
                    <a:p>
                      <a:pPr algn="r" fontAlgn="b"/>
                      <a:r>
                        <a:rPr lang="en-US" sz="1600" b="0" i="0" u="none" strike="noStrike">
                          <a:solidFill>
                            <a:srgbClr val="000000"/>
                          </a:solidFill>
                          <a:effectLst/>
                          <a:latin typeface="+mn-lt"/>
                        </a:rPr>
                        <a:t>41</a:t>
                      </a:r>
                    </a:p>
                  </a:txBody>
                  <a:tcPr marL="9525" marR="9525" marT="9525" marB="0" anchor="b"/>
                </a:tc>
              </a:tr>
              <a:tr h="466531">
                <a:tc>
                  <a:txBody>
                    <a:bodyPr/>
                    <a:lstStyle/>
                    <a:p>
                      <a:pPr algn="r" fontAlgn="b"/>
                      <a:r>
                        <a:rPr lang="en-US" sz="1600" b="0" i="0" u="none" strike="noStrike">
                          <a:solidFill>
                            <a:srgbClr val="000000"/>
                          </a:solidFill>
                          <a:effectLst/>
                          <a:latin typeface="+mn-lt"/>
                        </a:rPr>
                        <a:t>2012</a:t>
                      </a:r>
                    </a:p>
                  </a:txBody>
                  <a:tcPr marL="9525" marR="9525" marT="9525" marB="0" anchor="b"/>
                </a:tc>
                <a:tc>
                  <a:txBody>
                    <a:bodyPr/>
                    <a:lstStyle/>
                    <a:p>
                      <a:pPr algn="r" fontAlgn="b"/>
                      <a:r>
                        <a:rPr lang="en-US" sz="1600" b="0" i="0" u="none" strike="noStrike">
                          <a:solidFill>
                            <a:srgbClr val="000000"/>
                          </a:solidFill>
                          <a:effectLst/>
                          <a:latin typeface="+mn-lt"/>
                        </a:rPr>
                        <a:t>24</a:t>
                      </a:r>
                    </a:p>
                  </a:txBody>
                  <a:tcPr marL="9525" marR="9525" marT="9525" marB="0" anchor="b"/>
                </a:tc>
                <a:tc>
                  <a:txBody>
                    <a:bodyPr/>
                    <a:lstStyle/>
                    <a:p>
                      <a:pPr algn="r" fontAlgn="b"/>
                      <a:r>
                        <a:rPr lang="en-US" sz="1600" b="0" i="0" u="none" strike="noStrike">
                          <a:solidFill>
                            <a:srgbClr val="000000"/>
                          </a:solidFill>
                          <a:effectLst/>
                          <a:latin typeface="+mn-lt"/>
                        </a:rPr>
                        <a:t>76</a:t>
                      </a:r>
                    </a:p>
                  </a:txBody>
                  <a:tcPr marL="9525" marR="9525" marT="9525" marB="0" anchor="b"/>
                </a:tc>
                <a:tc>
                  <a:txBody>
                    <a:bodyPr/>
                    <a:lstStyle/>
                    <a:p>
                      <a:pPr algn="r" fontAlgn="b"/>
                      <a:r>
                        <a:rPr lang="en-US" sz="1600" b="0" i="0" u="none" strike="noStrike">
                          <a:solidFill>
                            <a:srgbClr val="000000"/>
                          </a:solidFill>
                          <a:effectLst/>
                          <a:latin typeface="+mn-lt"/>
                        </a:rPr>
                        <a:t>58</a:t>
                      </a:r>
                    </a:p>
                  </a:txBody>
                  <a:tcPr marL="9525" marR="9525" marT="9525" marB="0" anchor="b"/>
                </a:tc>
                <a:tc>
                  <a:txBody>
                    <a:bodyPr/>
                    <a:lstStyle/>
                    <a:p>
                      <a:pPr algn="r" fontAlgn="b"/>
                      <a:r>
                        <a:rPr lang="en-US" sz="1600" b="0" i="0" u="none" strike="noStrike">
                          <a:solidFill>
                            <a:srgbClr val="000000"/>
                          </a:solidFill>
                          <a:effectLst/>
                          <a:latin typeface="+mn-lt"/>
                        </a:rPr>
                        <a:t>42</a:t>
                      </a:r>
                    </a:p>
                  </a:txBody>
                  <a:tcPr marL="9525" marR="9525" marT="9525" marB="0" anchor="b"/>
                </a:tc>
              </a:tr>
              <a:tr h="466531">
                <a:tc>
                  <a:txBody>
                    <a:bodyPr/>
                    <a:lstStyle/>
                    <a:p>
                      <a:pPr algn="r" fontAlgn="b"/>
                      <a:r>
                        <a:rPr lang="en-US" sz="1600" b="0" i="0" u="none" strike="noStrike">
                          <a:solidFill>
                            <a:srgbClr val="000000"/>
                          </a:solidFill>
                          <a:effectLst/>
                          <a:latin typeface="+mn-lt"/>
                        </a:rPr>
                        <a:t>2013</a:t>
                      </a:r>
                    </a:p>
                  </a:txBody>
                  <a:tcPr marL="9525" marR="9525" marT="9525" marB="0" anchor="b"/>
                </a:tc>
                <a:tc>
                  <a:txBody>
                    <a:bodyPr/>
                    <a:lstStyle/>
                    <a:p>
                      <a:pPr algn="r" fontAlgn="b"/>
                      <a:r>
                        <a:rPr lang="en-US" sz="1600" b="0" i="0" u="none" strike="noStrike">
                          <a:solidFill>
                            <a:srgbClr val="000000"/>
                          </a:solidFill>
                          <a:effectLst/>
                          <a:latin typeface="+mn-lt"/>
                        </a:rPr>
                        <a:t>36</a:t>
                      </a:r>
                    </a:p>
                  </a:txBody>
                  <a:tcPr marL="9525" marR="9525" marT="9525" marB="0" anchor="b"/>
                </a:tc>
                <a:tc>
                  <a:txBody>
                    <a:bodyPr/>
                    <a:lstStyle/>
                    <a:p>
                      <a:pPr algn="r" fontAlgn="b"/>
                      <a:r>
                        <a:rPr lang="en-US" sz="1600" b="0" i="0" u="none" strike="noStrike">
                          <a:solidFill>
                            <a:srgbClr val="000000"/>
                          </a:solidFill>
                          <a:effectLst/>
                          <a:latin typeface="+mn-lt"/>
                        </a:rPr>
                        <a:t>64</a:t>
                      </a:r>
                    </a:p>
                  </a:txBody>
                  <a:tcPr marL="9525" marR="9525" marT="9525" marB="0" anchor="b"/>
                </a:tc>
                <a:tc>
                  <a:txBody>
                    <a:bodyPr/>
                    <a:lstStyle/>
                    <a:p>
                      <a:pPr algn="r" fontAlgn="b"/>
                      <a:r>
                        <a:rPr lang="en-US" sz="1600" b="0" i="0" u="none" strike="noStrike">
                          <a:solidFill>
                            <a:srgbClr val="000000"/>
                          </a:solidFill>
                          <a:effectLst/>
                          <a:latin typeface="+mn-lt"/>
                        </a:rPr>
                        <a:t>54</a:t>
                      </a:r>
                    </a:p>
                  </a:txBody>
                  <a:tcPr marL="9525" marR="9525" marT="9525" marB="0" anchor="b"/>
                </a:tc>
                <a:tc>
                  <a:txBody>
                    <a:bodyPr/>
                    <a:lstStyle/>
                    <a:p>
                      <a:pPr algn="r" fontAlgn="b"/>
                      <a:r>
                        <a:rPr lang="en-US" sz="1600" b="0" i="0" u="none" strike="noStrike">
                          <a:solidFill>
                            <a:srgbClr val="000000"/>
                          </a:solidFill>
                          <a:effectLst/>
                          <a:latin typeface="+mn-lt"/>
                        </a:rPr>
                        <a:t>46</a:t>
                      </a:r>
                    </a:p>
                  </a:txBody>
                  <a:tcPr marL="9525" marR="9525" marT="9525" marB="0" anchor="b"/>
                </a:tc>
              </a:tr>
              <a:tr h="466531">
                <a:tc>
                  <a:txBody>
                    <a:bodyPr/>
                    <a:lstStyle/>
                    <a:p>
                      <a:pPr algn="r" fontAlgn="b"/>
                      <a:r>
                        <a:rPr lang="en-US" sz="1600" b="0" i="0" u="none" strike="noStrike">
                          <a:solidFill>
                            <a:srgbClr val="000000"/>
                          </a:solidFill>
                          <a:effectLst/>
                          <a:latin typeface="+mn-lt"/>
                        </a:rPr>
                        <a:t>2014</a:t>
                      </a:r>
                    </a:p>
                  </a:txBody>
                  <a:tcPr marL="9525" marR="9525" marT="9525" marB="0" anchor="b"/>
                </a:tc>
                <a:tc>
                  <a:txBody>
                    <a:bodyPr/>
                    <a:lstStyle/>
                    <a:p>
                      <a:pPr algn="r" fontAlgn="b"/>
                      <a:r>
                        <a:rPr lang="en-US" sz="1600" b="0" i="0" u="none" strike="noStrike">
                          <a:solidFill>
                            <a:srgbClr val="000000"/>
                          </a:solidFill>
                          <a:effectLst/>
                          <a:latin typeface="+mn-lt"/>
                        </a:rPr>
                        <a:t>41</a:t>
                      </a:r>
                    </a:p>
                  </a:txBody>
                  <a:tcPr marL="9525" marR="9525" marT="9525" marB="0" anchor="b"/>
                </a:tc>
                <a:tc>
                  <a:txBody>
                    <a:bodyPr/>
                    <a:lstStyle/>
                    <a:p>
                      <a:pPr algn="r" fontAlgn="b"/>
                      <a:r>
                        <a:rPr lang="en-US" sz="1600" b="0" i="0" u="none" strike="noStrike">
                          <a:solidFill>
                            <a:srgbClr val="000000"/>
                          </a:solidFill>
                          <a:effectLst/>
                          <a:latin typeface="+mn-lt"/>
                        </a:rPr>
                        <a:t>59</a:t>
                      </a:r>
                    </a:p>
                  </a:txBody>
                  <a:tcPr marL="9525" marR="9525" marT="9525" marB="0" anchor="b"/>
                </a:tc>
                <a:tc>
                  <a:txBody>
                    <a:bodyPr/>
                    <a:lstStyle/>
                    <a:p>
                      <a:pPr algn="r" fontAlgn="b"/>
                      <a:r>
                        <a:rPr lang="en-US" sz="1600" b="0" i="0" u="none" strike="noStrike">
                          <a:solidFill>
                            <a:srgbClr val="000000"/>
                          </a:solidFill>
                          <a:effectLst/>
                          <a:latin typeface="+mn-lt"/>
                        </a:rPr>
                        <a:t>55</a:t>
                      </a:r>
                    </a:p>
                  </a:txBody>
                  <a:tcPr marL="9525" marR="9525" marT="9525" marB="0" anchor="b"/>
                </a:tc>
                <a:tc>
                  <a:txBody>
                    <a:bodyPr/>
                    <a:lstStyle/>
                    <a:p>
                      <a:pPr algn="r" fontAlgn="b"/>
                      <a:r>
                        <a:rPr lang="en-US" sz="1600" b="0" i="0" u="none" strike="noStrike">
                          <a:solidFill>
                            <a:srgbClr val="000000"/>
                          </a:solidFill>
                          <a:effectLst/>
                          <a:latin typeface="+mn-lt"/>
                        </a:rPr>
                        <a:t>45</a:t>
                      </a:r>
                    </a:p>
                  </a:txBody>
                  <a:tcPr marL="9525" marR="9525" marT="9525" marB="0" anchor="b"/>
                </a:tc>
              </a:tr>
              <a:tr h="466531">
                <a:tc>
                  <a:txBody>
                    <a:bodyPr/>
                    <a:lstStyle/>
                    <a:p>
                      <a:pPr algn="r" fontAlgn="b"/>
                      <a:r>
                        <a:rPr lang="en-US" sz="1600" b="0" i="0" u="none" strike="noStrike">
                          <a:solidFill>
                            <a:srgbClr val="000000"/>
                          </a:solidFill>
                          <a:effectLst/>
                          <a:latin typeface="+mn-lt"/>
                        </a:rPr>
                        <a:t>Average</a:t>
                      </a:r>
                    </a:p>
                  </a:txBody>
                  <a:tcPr marL="9525" marR="9525" marT="9525" marB="0" anchor="b"/>
                </a:tc>
                <a:tc>
                  <a:txBody>
                    <a:bodyPr/>
                    <a:lstStyle/>
                    <a:p>
                      <a:pPr algn="r" fontAlgn="b"/>
                      <a:r>
                        <a:rPr lang="en-US" sz="1600" b="0" i="0" u="none" strike="noStrike">
                          <a:solidFill>
                            <a:srgbClr val="000000"/>
                          </a:solidFill>
                          <a:effectLst/>
                          <a:latin typeface="+mn-lt"/>
                        </a:rPr>
                        <a:t>35</a:t>
                      </a:r>
                    </a:p>
                  </a:txBody>
                  <a:tcPr marL="9525" marR="9525" marT="9525" marB="0" anchor="b"/>
                </a:tc>
                <a:tc>
                  <a:txBody>
                    <a:bodyPr/>
                    <a:lstStyle/>
                    <a:p>
                      <a:pPr algn="r" fontAlgn="b"/>
                      <a:r>
                        <a:rPr lang="en-US" sz="1600" b="0" i="0" u="none" strike="noStrike">
                          <a:solidFill>
                            <a:srgbClr val="000000"/>
                          </a:solidFill>
                          <a:effectLst/>
                          <a:latin typeface="+mn-lt"/>
                        </a:rPr>
                        <a:t>65</a:t>
                      </a:r>
                    </a:p>
                  </a:txBody>
                  <a:tcPr marL="9525" marR="9525" marT="9525" marB="0" anchor="b"/>
                </a:tc>
                <a:tc>
                  <a:txBody>
                    <a:bodyPr/>
                    <a:lstStyle/>
                    <a:p>
                      <a:pPr algn="r" fontAlgn="b"/>
                      <a:r>
                        <a:rPr lang="en-US" sz="1600" b="0" i="0" u="none" strike="noStrike">
                          <a:solidFill>
                            <a:srgbClr val="000000"/>
                          </a:solidFill>
                          <a:effectLst/>
                          <a:latin typeface="+mn-lt"/>
                        </a:rPr>
                        <a:t>57</a:t>
                      </a:r>
                    </a:p>
                  </a:txBody>
                  <a:tcPr marL="9525" marR="9525" marT="9525" marB="0" anchor="b"/>
                </a:tc>
                <a:tc>
                  <a:txBody>
                    <a:bodyPr/>
                    <a:lstStyle/>
                    <a:p>
                      <a:pPr algn="r" fontAlgn="b"/>
                      <a:r>
                        <a:rPr lang="en-US" sz="1600" b="0" i="0" u="none" strike="noStrike">
                          <a:solidFill>
                            <a:srgbClr val="000000"/>
                          </a:solidFill>
                          <a:effectLst/>
                          <a:latin typeface="+mn-lt"/>
                        </a:rPr>
                        <a:t>43</a:t>
                      </a:r>
                    </a:p>
                  </a:txBody>
                  <a:tcPr marL="9525" marR="9525" marT="9525" marB="0" anchor="b"/>
                </a:tc>
              </a:tr>
            </a:tbl>
          </a:graphicData>
        </a:graphic>
      </p:graphicFrame>
      <p:sp>
        <p:nvSpPr>
          <p:cNvPr id="7" name="TextBox 6"/>
          <p:cNvSpPr txBox="1"/>
          <p:nvPr/>
        </p:nvSpPr>
        <p:spPr>
          <a:xfrm>
            <a:off x="1496291" y="1295400"/>
            <a:ext cx="4876800" cy="369332"/>
          </a:xfrm>
          <a:prstGeom prst="rect">
            <a:avLst/>
          </a:prstGeom>
          <a:noFill/>
        </p:spPr>
        <p:txBody>
          <a:bodyPr wrap="square" rtlCol="0">
            <a:spAutoFit/>
          </a:bodyPr>
          <a:lstStyle/>
          <a:p>
            <a:r>
              <a:rPr lang="en-US" smtClean="0"/>
              <a:t>Tagged fish bank ratios more stable than DIDSON ratios</a:t>
            </a:r>
          </a:p>
        </p:txBody>
      </p:sp>
    </p:spTree>
    <p:extLst>
      <p:ext uri="{BB962C8B-B14F-4D97-AF65-F5344CB8AC3E}">
        <p14:creationId xmlns:p14="http://schemas.microsoft.com/office/powerpoint/2010/main" val="116778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Conclusions</a:t>
            </a:r>
            <a:endParaRPr lang="en-US"/>
          </a:p>
        </p:txBody>
      </p:sp>
      <p:sp>
        <p:nvSpPr>
          <p:cNvPr id="3" name="Slide Number Placeholder 2"/>
          <p:cNvSpPr>
            <a:spLocks noGrp="1"/>
          </p:cNvSpPr>
          <p:nvPr>
            <p:ph type="sldNum" sz="quarter" idx="12"/>
          </p:nvPr>
        </p:nvSpPr>
        <p:spPr/>
        <p:txBody>
          <a:bodyPr/>
          <a:lstStyle/>
          <a:p>
            <a:fld id="{10118F21-27E3-43C0-A423-6D4D07DB2B5A}" type="slidenum">
              <a:rPr lang="en-US" smtClean="0"/>
              <a:pPr/>
              <a:t>32</a:t>
            </a:fld>
            <a:endParaRPr lang="en-US"/>
          </a:p>
        </p:txBody>
      </p:sp>
      <p:sp>
        <p:nvSpPr>
          <p:cNvPr id="4" name="Content Placeholder 3"/>
          <p:cNvSpPr>
            <a:spLocks noGrp="1"/>
          </p:cNvSpPr>
          <p:nvPr>
            <p:ph sz="quarter" idx="13"/>
          </p:nvPr>
        </p:nvSpPr>
        <p:spPr>
          <a:xfrm>
            <a:off x="609600" y="1600200"/>
            <a:ext cx="7924800" cy="3505200"/>
          </a:xfrm>
        </p:spPr>
        <p:txBody>
          <a:bodyPr>
            <a:noAutofit/>
          </a:bodyPr>
          <a:lstStyle/>
          <a:p>
            <a:r>
              <a:rPr lang="en-US" sz="2200" smtClean="0"/>
              <a:t>56% of tagged fish (on average) passed through the beam footprints</a:t>
            </a:r>
          </a:p>
          <a:p>
            <a:r>
              <a:rPr lang="en-US" sz="2200" smtClean="0"/>
              <a:t>This proportion relatively stable from 2011-2013, but lower in 2014</a:t>
            </a:r>
          </a:p>
          <a:p>
            <a:r>
              <a:rPr lang="en-US" sz="2200" smtClean="0"/>
              <a:t>Chinook salmon use entire river when migrating past the sonar site</a:t>
            </a:r>
          </a:p>
          <a:p>
            <a:r>
              <a:rPr lang="en-US" sz="2200" smtClean="0"/>
              <a:t>Tagged fish bank ratios relatively stable between years, DIDSON bank ratios more variable</a:t>
            </a:r>
          </a:p>
          <a:p>
            <a:r>
              <a:rPr lang="en-US" sz="2200" smtClean="0"/>
              <a:t>DIDSON bank ratio higher on left bank, tagged fish ratio higher on right bank</a:t>
            </a:r>
          </a:p>
        </p:txBody>
      </p:sp>
    </p:spTree>
    <p:extLst>
      <p:ext uri="{BB962C8B-B14F-4D97-AF65-F5344CB8AC3E}">
        <p14:creationId xmlns:p14="http://schemas.microsoft.com/office/powerpoint/2010/main" val="92289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accent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914400" y="4215864"/>
            <a:ext cx="7315200" cy="1727736"/>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4245"/>
            <a:ext cx="7924800" cy="509155"/>
          </a:xfrm>
        </p:spPr>
        <p:txBody>
          <a:bodyPr/>
          <a:lstStyle/>
          <a:p>
            <a:r>
              <a:rPr lang="en-US" dirty="0" smtClean="0"/>
              <a:t>What’s Next?</a:t>
            </a:r>
            <a:endParaRPr lang="en-US" dirty="0"/>
          </a:p>
        </p:txBody>
      </p:sp>
      <p:sp>
        <p:nvSpPr>
          <p:cNvPr id="3" name="Slide Number Placeholder 2"/>
          <p:cNvSpPr>
            <a:spLocks noGrp="1"/>
          </p:cNvSpPr>
          <p:nvPr>
            <p:ph type="sldNum" sz="quarter" idx="12"/>
          </p:nvPr>
        </p:nvSpPr>
        <p:spPr/>
        <p:txBody>
          <a:bodyPr/>
          <a:lstStyle/>
          <a:p>
            <a:fld id="{10118F21-27E3-43C0-A423-6D4D07DB2B5A}" type="slidenum">
              <a:rPr lang="en-US" smtClean="0"/>
              <a:pPr/>
              <a:t>33</a:t>
            </a:fld>
            <a:endParaRPr lang="en-US"/>
          </a:p>
        </p:txBody>
      </p:sp>
      <p:pic>
        <p:nvPicPr>
          <p:cNvPr id="31" name="Picture 30" descr="ADFG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9831" y="4901665"/>
            <a:ext cx="239537" cy="2286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quarter" idx="13"/>
          </p:nvPr>
        </p:nvSpPr>
        <p:spPr>
          <a:xfrm>
            <a:off x="609600" y="609600"/>
            <a:ext cx="7924800" cy="3708132"/>
          </a:xfrm>
        </p:spPr>
        <p:txBody>
          <a:bodyPr>
            <a:noAutofit/>
          </a:bodyPr>
          <a:lstStyle/>
          <a:p>
            <a:r>
              <a:rPr lang="en-US" sz="2000" dirty="0" smtClean="0"/>
              <a:t>Discuss Improvements to </a:t>
            </a:r>
            <a:r>
              <a:rPr lang="en-US" sz="2000" dirty="0" err="1" smtClean="0"/>
              <a:t>Nushagak</a:t>
            </a:r>
            <a:r>
              <a:rPr lang="en-US" sz="2000" dirty="0" smtClean="0"/>
              <a:t> Chinook Escapement Estimate</a:t>
            </a:r>
          </a:p>
          <a:p>
            <a:pPr lvl="1"/>
            <a:r>
              <a:rPr lang="en-US" sz="2000" dirty="0" smtClean="0"/>
              <a:t>expand count based on this study</a:t>
            </a:r>
          </a:p>
          <a:p>
            <a:pPr lvl="1"/>
            <a:r>
              <a:rPr lang="en-US" sz="2000" dirty="0" smtClean="0"/>
              <a:t>modify sonar site to better assess Chinook salmon</a:t>
            </a:r>
            <a:endParaRPr lang="en-US" sz="2000" dirty="0"/>
          </a:p>
          <a:p>
            <a:r>
              <a:rPr lang="en-US" sz="2000" dirty="0" smtClean="0"/>
              <a:t>Further analysis:</a:t>
            </a:r>
          </a:p>
          <a:p>
            <a:pPr lvl="1"/>
            <a:r>
              <a:rPr lang="en-US" sz="2000" dirty="0"/>
              <a:t>E</a:t>
            </a:r>
            <a:r>
              <a:rPr lang="en-US" sz="2000" dirty="0" smtClean="0"/>
              <a:t>ffect of age on movement patterns</a:t>
            </a:r>
          </a:p>
          <a:p>
            <a:pPr lvl="1"/>
            <a:r>
              <a:rPr lang="en-US" sz="2000" dirty="0" smtClean="0"/>
              <a:t>Effect of river density on movement </a:t>
            </a:r>
            <a:r>
              <a:rPr lang="en-US" sz="2000" dirty="0" smtClean="0"/>
              <a:t>patterns</a:t>
            </a:r>
          </a:p>
          <a:p>
            <a:pPr lvl="1"/>
            <a:r>
              <a:rPr lang="en-US" sz="2000" dirty="0" smtClean="0"/>
              <a:t>Effect of environmental factors (temp, tide, time </a:t>
            </a:r>
            <a:r>
              <a:rPr lang="en-US" sz="2000" dirty="0" err="1" smtClean="0"/>
              <a:t>etc</a:t>
            </a:r>
            <a:r>
              <a:rPr lang="en-US" sz="2000" dirty="0" smtClean="0"/>
              <a:t>) on movement </a:t>
            </a:r>
            <a:r>
              <a:rPr lang="en-US" sz="2000" dirty="0" err="1" smtClean="0"/>
              <a:t>pattersn</a:t>
            </a:r>
            <a:endParaRPr lang="en-US" sz="2000" dirty="0" smtClean="0"/>
          </a:p>
        </p:txBody>
      </p:sp>
      <p:sp>
        <p:nvSpPr>
          <p:cNvPr id="6" name="Chord 5"/>
          <p:cNvSpPr/>
          <p:nvPr/>
        </p:nvSpPr>
        <p:spPr>
          <a:xfrm rot="6745759">
            <a:off x="4106434" y="5105285"/>
            <a:ext cx="1175140" cy="1097896"/>
          </a:xfrm>
          <a:prstGeom prst="chord">
            <a:avLst/>
          </a:prstGeom>
          <a:gradFill>
            <a:gsLst>
              <a:gs pos="0">
                <a:srgbClr val="FFF200"/>
              </a:gs>
              <a:gs pos="45000">
                <a:srgbClr val="FF7A00"/>
              </a:gs>
              <a:gs pos="70000">
                <a:srgbClr val="FF0300"/>
              </a:gs>
              <a:gs pos="100000">
                <a:srgbClr val="4D0808"/>
              </a:gs>
            </a:gsLst>
            <a:lin ang="9300000" scaled="0"/>
          </a:gradFill>
          <a:ln>
            <a:noFill/>
          </a:ln>
          <a:effectLst>
            <a:innerShdw blurRad="508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13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4">
                                            <p:txEl>
                                              <p:pRg st="0" end="0"/>
                                            </p:txEl>
                                          </p:spTgt>
                                        </p:tgtEl>
                                        <p:attrNameLst>
                                          <p:attrName>ppt_c</p:attrName>
                                        </p:attrNameLst>
                                      </p:cBhvr>
                                      <p:to>
                                        <a:srgbClr val="FDDB5F"/>
                                      </p:to>
                                    </p:animClr>
                                  </p:sub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4">
                                            <p:txEl>
                                              <p:pRg st="1" end="1"/>
                                            </p:txEl>
                                          </p:spTgt>
                                        </p:tgtEl>
                                        <p:attrNameLst>
                                          <p:attrName>ppt_c</p:attrName>
                                        </p:attrNameLst>
                                      </p:cBhvr>
                                      <p:to>
                                        <a:srgbClr val="FDDB5F"/>
                                      </p:to>
                                    </p:animClr>
                                  </p:sub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4">
                                            <p:txEl>
                                              <p:pRg st="2" end="2"/>
                                            </p:txEl>
                                          </p:spTgt>
                                        </p:tgtEl>
                                        <p:attrNameLst>
                                          <p:attrName>ppt_c</p:attrName>
                                        </p:attrNameLst>
                                      </p:cBhvr>
                                      <p:to>
                                        <a:srgbClr val="FDDB5F"/>
                                      </p:to>
                                    </p:animClr>
                                  </p:sub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4">
                                            <p:txEl>
                                              <p:pRg st="3" end="3"/>
                                            </p:txEl>
                                          </p:spTgt>
                                        </p:tgtEl>
                                        <p:attrNameLst>
                                          <p:attrName>ppt_c</p:attrName>
                                        </p:attrNameLst>
                                      </p:cBhvr>
                                      <p:to>
                                        <a:srgbClr val="FDDB5F"/>
                                      </p:to>
                                    </p:animClr>
                                  </p:subTnLst>
                                </p:cTn>
                              </p:par>
                              <p:par>
                                <p:cTn id="27" presetID="42"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4">
                                            <p:txEl>
                                              <p:pRg st="4" end="4"/>
                                            </p:txEl>
                                          </p:spTgt>
                                        </p:tgtEl>
                                        <p:attrNameLst>
                                          <p:attrName>ppt_c</p:attrName>
                                        </p:attrNameLst>
                                      </p:cBhvr>
                                      <p:to>
                                        <a:srgbClr val="FDDB5F"/>
                                      </p:to>
                                    </p:animClr>
                                  </p:subTnLst>
                                </p:cTn>
                              </p:par>
                              <p:par>
                                <p:cTn id="32" presetID="42" presetClass="entr" presetSubtype="0" fill="hold" grpId="0"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1000"/>
                                        <p:tgtEl>
                                          <p:spTgt spid="4">
                                            <p:txEl>
                                              <p:pRg st="5" end="5"/>
                                            </p:txEl>
                                          </p:spTgt>
                                        </p:tgtEl>
                                      </p:cBhvr>
                                    </p:animEffect>
                                    <p:anim calcmode="lin" valueType="num">
                                      <p:cBhvr>
                                        <p:cTn id="3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5" end="5"/>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4">
                                            <p:txEl>
                                              <p:pRg st="5" end="5"/>
                                            </p:txEl>
                                          </p:spTgt>
                                        </p:tgtEl>
                                        <p:attrNameLst>
                                          <p:attrName>ppt_c</p:attrName>
                                        </p:attrNameLst>
                                      </p:cBhvr>
                                      <p:to>
                                        <a:srgbClr val="FDDB5F"/>
                                      </p:to>
                                    </p:animClr>
                                  </p:subTnLst>
                                </p:cTn>
                              </p:par>
                              <p:par>
                                <p:cTn id="37" presetID="42" presetClass="entr" presetSubtype="0" fill="hold" grpId="0" nodeType="with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1000"/>
                                        <p:tgtEl>
                                          <p:spTgt spid="4">
                                            <p:txEl>
                                              <p:pRg st="6" end="6"/>
                                            </p:txEl>
                                          </p:spTgt>
                                        </p:tgtEl>
                                      </p:cBhvr>
                                    </p:animEffect>
                                    <p:anim calcmode="lin" valueType="num">
                                      <p:cBhvr>
                                        <p:cTn id="4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6" end="6"/>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4">
                                            <p:txEl>
                                              <p:pRg st="6" end="6"/>
                                            </p:txEl>
                                          </p:spTgt>
                                        </p:tgtEl>
                                        <p:attrNameLst>
                                          <p:attrName>ppt_c</p:attrName>
                                        </p:attrNameLst>
                                      </p:cBhvr>
                                      <p:to>
                                        <a:srgbClr val="FDDB5F"/>
                                      </p:to>
                                    </p:animClr>
                                  </p:subTnLst>
                                </p:cTn>
                              </p:par>
                            </p:childTnLst>
                          </p:cTn>
                        </p:par>
                      </p:childTnLst>
                    </p:cTn>
                  </p:par>
                  <p:par>
                    <p:cTn id="42" fill="hold">
                      <p:stCondLst>
                        <p:cond delay="indefinite"/>
                      </p:stCondLst>
                      <p:childTnLst>
                        <p:par>
                          <p:cTn id="43" fill="hold">
                            <p:stCondLst>
                              <p:cond delay="0"/>
                            </p:stCondLst>
                            <p:childTnLst>
                              <p:par>
                                <p:cTn id="44" presetID="1" presetClass="path" presetSubtype="0" repeatCount="indefinite" accel="50000" decel="50000" fill="hold" nodeType="clickEffect">
                                  <p:stCondLst>
                                    <p:cond delay="0"/>
                                  </p:stCondLst>
                                  <p:childTnLst>
                                    <p:animMotion origin="layout" path="M -0.00017 0.01157 C -0.00017 0.08442 -0.17951 0.14316 -0.40122 0.14455 C -0.62118 0.14455 -0.80017 0.08442 -0.80017 0.01157 C -0.80017 -0.06174 -0.62187 -0.12025 -0.40122 -0.12025 C -0.18038 -0.12025 -0.00017 -0.06174 -0.00017 0.01157 Z " pathEditMode="relative" rAng="5400000" ptsTypes="fffff">
                                      <p:cBhvr>
                                        <p:cTn id="45" dur="5000" fill="hold"/>
                                        <p:tgtEl>
                                          <p:spTgt spid="31"/>
                                        </p:tgtEl>
                                        <p:attrNameLst>
                                          <p:attrName>ppt_x</p:attrName>
                                          <p:attrName>ppt_y</p:attrName>
                                        </p:attrNameLst>
                                      </p:cBhvr>
                                      <p:rCtr x="-40000"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Do We Assess Nushagak Chinook?</a:t>
            </a:r>
            <a:endParaRPr lang="en-US"/>
          </a:p>
        </p:txBody>
      </p:sp>
      <p:sp>
        <p:nvSpPr>
          <p:cNvPr id="3" name="Slide Number Placeholder 2"/>
          <p:cNvSpPr>
            <a:spLocks noGrp="1"/>
          </p:cNvSpPr>
          <p:nvPr>
            <p:ph type="sldNum" sz="quarter" idx="12"/>
          </p:nvPr>
        </p:nvSpPr>
        <p:spPr/>
        <p:txBody>
          <a:bodyPr/>
          <a:lstStyle/>
          <a:p>
            <a:fld id="{10118F21-27E3-43C0-A423-6D4D07DB2B5A}" type="slidenum">
              <a:rPr lang="en-US" smtClean="0"/>
              <a:pPr/>
              <a:t>4</a:t>
            </a:fld>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5097"/>
          <a:stretch/>
        </p:blipFill>
        <p:spPr>
          <a:xfrm>
            <a:off x="228600" y="2635827"/>
            <a:ext cx="3622964" cy="3200400"/>
          </a:xfrm>
          <a:prstGeom prst="rect">
            <a:avLst/>
          </a:prstGeom>
        </p:spPr>
      </p:pic>
      <p:sp>
        <p:nvSpPr>
          <p:cNvPr id="8" name="TextBox 7"/>
          <p:cNvSpPr txBox="1"/>
          <p:nvPr/>
        </p:nvSpPr>
        <p:spPr>
          <a:xfrm>
            <a:off x="1257300" y="2108252"/>
            <a:ext cx="2209800" cy="369332"/>
          </a:xfrm>
          <a:prstGeom prst="rect">
            <a:avLst/>
          </a:prstGeom>
          <a:noFill/>
        </p:spPr>
        <p:txBody>
          <a:bodyPr wrap="square" rtlCol="0">
            <a:spAutoFit/>
          </a:bodyPr>
          <a:lstStyle/>
          <a:p>
            <a:r>
              <a:rPr lang="en-US" smtClean="0"/>
              <a:t>Sonar (DIDSON)</a:t>
            </a:r>
            <a:endParaRPr lang="en-US"/>
          </a:p>
        </p:txBody>
      </p:sp>
      <p:sp>
        <p:nvSpPr>
          <p:cNvPr id="9" name="TextBox 8"/>
          <p:cNvSpPr txBox="1"/>
          <p:nvPr/>
        </p:nvSpPr>
        <p:spPr>
          <a:xfrm>
            <a:off x="5347855" y="2108252"/>
            <a:ext cx="2286000" cy="369332"/>
          </a:xfrm>
          <a:prstGeom prst="rect">
            <a:avLst/>
          </a:prstGeom>
          <a:noFill/>
        </p:spPr>
        <p:txBody>
          <a:bodyPr wrap="square" rtlCol="0">
            <a:spAutoFit/>
          </a:bodyPr>
          <a:lstStyle/>
          <a:p>
            <a:r>
              <a:rPr lang="en-US" smtClean="0"/>
              <a:t>Drift Gillnetting</a:t>
            </a: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2635826"/>
            <a:ext cx="4800602" cy="3200401"/>
          </a:xfrm>
          <a:prstGeom prst="rect">
            <a:avLst/>
          </a:prstGeom>
        </p:spPr>
      </p:pic>
    </p:spTree>
    <p:extLst>
      <p:ext uri="{BB962C8B-B14F-4D97-AF65-F5344CB8AC3E}">
        <p14:creationId xmlns:p14="http://schemas.microsoft.com/office/powerpoint/2010/main" val="3359444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Counting and Measuring Fish</a:t>
            </a:r>
            <a:endParaRPr lang="en-US"/>
          </a:p>
        </p:txBody>
      </p:sp>
      <p:sp>
        <p:nvSpPr>
          <p:cNvPr id="3" name="Slide Number Placeholder 2"/>
          <p:cNvSpPr>
            <a:spLocks noGrp="1"/>
          </p:cNvSpPr>
          <p:nvPr>
            <p:ph type="sldNum" sz="quarter" idx="12"/>
          </p:nvPr>
        </p:nvSpPr>
        <p:spPr/>
        <p:txBody>
          <a:bodyPr/>
          <a:lstStyle/>
          <a:p>
            <a:fld id="{10118F21-27E3-43C0-A423-6D4D07DB2B5A}" type="slidenum">
              <a:rPr lang="en-US" smtClean="0"/>
              <a:pPr/>
              <a:t>5</a:t>
            </a:fld>
            <a:endParaRPr lang="en-US"/>
          </a:p>
        </p:txBody>
      </p:sp>
      <p:pic>
        <p:nvPicPr>
          <p:cNvPr id="2050" name="Picture 2" descr="C:\Users\gbbuck\Pictures\2012\Picture 04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590800"/>
            <a:ext cx="41656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2149011"/>
            <a:ext cx="477520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0994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was a new Study needed?</a:t>
            </a:r>
            <a:endParaRPr lang="en-US"/>
          </a:p>
        </p:txBody>
      </p:sp>
      <p:sp>
        <p:nvSpPr>
          <p:cNvPr id="3" name="Content Placeholder 2"/>
          <p:cNvSpPr>
            <a:spLocks noGrp="1"/>
          </p:cNvSpPr>
          <p:nvPr>
            <p:ph sz="quarter" idx="13"/>
          </p:nvPr>
        </p:nvSpPr>
        <p:spPr/>
        <p:txBody>
          <a:bodyPr>
            <a:normAutofit fontScale="92500"/>
          </a:bodyPr>
          <a:lstStyle/>
          <a:p>
            <a:r>
              <a:rPr lang="en-US" sz="2400"/>
              <a:t>Chinook salmon estimates </a:t>
            </a:r>
            <a:r>
              <a:rPr lang="en-US" sz="2400" smtClean="0"/>
              <a:t>considered </a:t>
            </a:r>
            <a:r>
              <a:rPr lang="en-US" sz="2400"/>
              <a:t>an index, but the index may not be </a:t>
            </a:r>
            <a:r>
              <a:rPr lang="en-US" sz="2400" smtClean="0"/>
              <a:t>stable</a:t>
            </a:r>
          </a:p>
          <a:p>
            <a:r>
              <a:rPr lang="en-US" sz="2400"/>
              <a:t>S</a:t>
            </a:r>
            <a:r>
              <a:rPr lang="en-US" sz="2400" smtClean="0"/>
              <a:t>onar project designed to assess shore-based sockeye salmon</a:t>
            </a:r>
          </a:p>
          <a:p>
            <a:pPr lvl="1"/>
            <a:r>
              <a:rPr lang="en-US" sz="2400" smtClean="0"/>
              <a:t>Ensonifies only 1/3 of the 300-m wide river</a:t>
            </a:r>
          </a:p>
          <a:p>
            <a:r>
              <a:rPr lang="en-US" sz="2400" smtClean="0"/>
              <a:t>Chinook salmon frequently captured offshore of the ensonified regions</a:t>
            </a:r>
          </a:p>
          <a:p>
            <a:pPr lvl="1"/>
            <a:r>
              <a:rPr lang="en-US" sz="2400" smtClean="0"/>
              <a:t>An unknown proportion pass beyond the sampling range of the DIDSONs</a:t>
            </a:r>
          </a:p>
          <a:p>
            <a:r>
              <a:rPr lang="en-US" sz="2400" smtClean="0"/>
              <a:t>Many factors may push Chinook salmon toward or away from shore causing instability in the annual index</a:t>
            </a:r>
            <a:endParaRPr lang="en-US" sz="2400"/>
          </a:p>
        </p:txBody>
      </p:sp>
      <p:sp>
        <p:nvSpPr>
          <p:cNvPr id="4" name="Slide Number Placeholder 3"/>
          <p:cNvSpPr>
            <a:spLocks noGrp="1"/>
          </p:cNvSpPr>
          <p:nvPr>
            <p:ph type="sldNum" sz="quarter" idx="12"/>
          </p:nvPr>
        </p:nvSpPr>
        <p:spPr/>
        <p:txBody>
          <a:bodyPr/>
          <a:lstStyle/>
          <a:p>
            <a:fld id="{10118F21-27E3-43C0-A423-6D4D07DB2B5A}" type="slidenum">
              <a:rPr lang="en-US" smtClean="0"/>
              <a:pPr/>
              <a:t>6</a:t>
            </a:fld>
            <a:endParaRPr lang="en-US"/>
          </a:p>
        </p:txBody>
      </p:sp>
    </p:spTree>
    <p:extLst>
      <p:ext uri="{BB962C8B-B14F-4D97-AF65-F5344CB8AC3E}">
        <p14:creationId xmlns:p14="http://schemas.microsoft.com/office/powerpoint/2010/main" val="244520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2"/>
                                      </p:to>
                                    </p:animClr>
                                  </p:sub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accent2"/>
                                      </p:to>
                                    </p:animClr>
                                  </p:sub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accent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can Acoustic Tags Help?</a:t>
            </a:r>
            <a:endParaRPr lang="en-US"/>
          </a:p>
        </p:txBody>
      </p:sp>
      <p:sp>
        <p:nvSpPr>
          <p:cNvPr id="7" name="Content Placeholder 6"/>
          <p:cNvSpPr>
            <a:spLocks noGrp="1"/>
          </p:cNvSpPr>
          <p:nvPr>
            <p:ph sz="quarter" idx="13"/>
          </p:nvPr>
        </p:nvSpPr>
        <p:spPr>
          <a:xfrm>
            <a:off x="581889" y="1371600"/>
            <a:ext cx="7723911" cy="1493862"/>
          </a:xfrm>
        </p:spPr>
        <p:txBody>
          <a:bodyPr>
            <a:noAutofit/>
          </a:bodyPr>
          <a:lstStyle/>
          <a:p>
            <a:r>
              <a:rPr lang="en-US" sz="1800" smtClean="0"/>
              <a:t>Acoustic tags allow us to track fish movements through the region of an array</a:t>
            </a:r>
          </a:p>
          <a:p>
            <a:r>
              <a:rPr lang="en-US" sz="1800"/>
              <a:t>T</a:t>
            </a:r>
            <a:r>
              <a:rPr lang="en-US" sz="1800" smtClean="0"/>
              <a:t>ags inserted into fish emit sound waves (pings)</a:t>
            </a:r>
          </a:p>
          <a:p>
            <a:r>
              <a:rPr lang="en-US" sz="1800" smtClean="0"/>
              <a:t>An array of hydrophones (data loggers) detect the pings and use timing and data logger coordinates to triangulate fish location (i.e., the source of the pings)</a:t>
            </a:r>
          </a:p>
          <a:p>
            <a:endParaRPr lang="en-US" sz="1800"/>
          </a:p>
        </p:txBody>
      </p:sp>
      <p:pic>
        <p:nvPicPr>
          <p:cNvPr id="6" name="Picture 2" descr="C:\Users\gbbuck\Pictures\2011 pictures\nush2011_sam 01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125" t="5932" r="16212" b="21998"/>
          <a:stretch/>
        </p:blipFill>
        <p:spPr bwMode="auto">
          <a:xfrm>
            <a:off x="3657600" y="2971800"/>
            <a:ext cx="1316472" cy="239890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0118F21-27E3-43C0-A423-6D4D07DB2B5A}" type="slidenum">
              <a:rPr lang="en-US" smtClean="0"/>
              <a:pPr/>
              <a:t>7</a:t>
            </a:fld>
            <a:endParaRPr lang="en-US"/>
          </a:p>
        </p:txBody>
      </p:sp>
      <p:sp>
        <p:nvSpPr>
          <p:cNvPr id="4" name="TextBox 3"/>
          <p:cNvSpPr txBox="1"/>
          <p:nvPr/>
        </p:nvSpPr>
        <p:spPr>
          <a:xfrm>
            <a:off x="5638800" y="2971800"/>
            <a:ext cx="3124200" cy="1815882"/>
          </a:xfrm>
          <a:prstGeom prst="rect">
            <a:avLst/>
          </a:prstGeom>
          <a:noFill/>
        </p:spPr>
        <p:txBody>
          <a:bodyPr wrap="square" rtlCol="0">
            <a:spAutoFit/>
          </a:bodyPr>
          <a:lstStyle/>
          <a:p>
            <a:pPr marL="285750" indent="-285750">
              <a:buFont typeface="Arial" pitchFamily="34" charset="0"/>
              <a:buChar char="•"/>
            </a:pPr>
            <a:r>
              <a:rPr lang="en-US" sz="1400" smtClean="0"/>
              <a:t>16 mm diameter x 58 mm length</a:t>
            </a:r>
          </a:p>
          <a:p>
            <a:pPr marL="285750" indent="-285750">
              <a:buFont typeface="Arial" pitchFamily="34" charset="0"/>
              <a:buChar char="•"/>
            </a:pPr>
            <a:r>
              <a:rPr lang="en-US" sz="1400"/>
              <a:t>76 kHz carrier </a:t>
            </a:r>
            <a:r>
              <a:rPr lang="en-US" sz="1400" smtClean="0"/>
              <a:t>wave</a:t>
            </a:r>
          </a:p>
          <a:p>
            <a:pPr marL="285750" indent="-285750">
              <a:buFont typeface="Arial" pitchFamily="34" charset="0"/>
              <a:buChar char="•"/>
            </a:pPr>
            <a:r>
              <a:rPr lang="en-US" sz="1400" smtClean="0"/>
              <a:t>2-s pulse interval</a:t>
            </a:r>
          </a:p>
          <a:p>
            <a:pPr marL="285750" indent="-285750">
              <a:buFont typeface="Arial" pitchFamily="34" charset="0"/>
              <a:buChar char="•"/>
            </a:pPr>
            <a:r>
              <a:rPr lang="en-US" sz="1400" smtClean="0"/>
              <a:t>Each tag has a unique signal so individual tags can be identified by the hydrophones (data loggers)</a:t>
            </a:r>
          </a:p>
          <a:p>
            <a:pPr marL="285750" indent="-285750">
              <a:buFont typeface="Arial" pitchFamily="34" charset="0"/>
              <a:buChar char="•"/>
            </a:pPr>
            <a:endParaRPr lang="en-US" sz="1400" smtClean="0"/>
          </a:p>
          <a:p>
            <a:endParaRPr lang="en-US" sz="1400"/>
          </a:p>
        </p:txBody>
      </p:sp>
    </p:spTree>
    <p:extLst>
      <p:ext uri="{BB962C8B-B14F-4D97-AF65-F5344CB8AC3E}">
        <p14:creationId xmlns:p14="http://schemas.microsoft.com/office/powerpoint/2010/main" val="279583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Where was the Study</a:t>
            </a:r>
            <a:br>
              <a:rPr lang="en-US" smtClean="0"/>
            </a:br>
            <a:r>
              <a:rPr lang="en-US" smtClean="0"/>
              <a:t>Located?</a:t>
            </a:r>
            <a:endParaRPr lang="en-US"/>
          </a:p>
        </p:txBody>
      </p:sp>
      <p:sp>
        <p:nvSpPr>
          <p:cNvPr id="7" name="Slide Number Placeholder 6"/>
          <p:cNvSpPr>
            <a:spLocks noGrp="1"/>
          </p:cNvSpPr>
          <p:nvPr>
            <p:ph type="sldNum" sz="quarter" idx="12"/>
          </p:nvPr>
        </p:nvSpPr>
        <p:spPr/>
        <p:txBody>
          <a:bodyPr/>
          <a:lstStyle/>
          <a:p>
            <a:fld id="{10118F21-27E3-43C0-A423-6D4D07DB2B5A}" type="slidenum">
              <a:rPr lang="en-US" smtClean="0"/>
              <a:pPr/>
              <a:t>8</a:t>
            </a:fld>
            <a:endParaRPr lang="en-US"/>
          </a:p>
        </p:txBody>
      </p:sp>
      <p:grpSp>
        <p:nvGrpSpPr>
          <p:cNvPr id="17" name="Group 16"/>
          <p:cNvGrpSpPr/>
          <p:nvPr/>
        </p:nvGrpSpPr>
        <p:grpSpPr>
          <a:xfrm>
            <a:off x="69308" y="1889898"/>
            <a:ext cx="5607668" cy="3732688"/>
            <a:chOff x="599090" y="1981200"/>
            <a:chExt cx="5607668" cy="3732688"/>
          </a:xfrm>
        </p:grpSpPr>
        <p:pic>
          <p:nvPicPr>
            <p:cNvPr id="5" name="Picture 4"/>
            <p:cNvPicPr>
              <a:picLocks noChangeAspect="1"/>
            </p:cNvPicPr>
            <p:nvPr/>
          </p:nvPicPr>
          <p:blipFill rotWithShape="1">
            <a:blip r:embed="rId2">
              <a:grayscl/>
              <a:extLst>
                <a:ext uri="{28A0092B-C50C-407E-A947-70E740481C1C}">
                  <a14:useLocalDpi xmlns:a14="http://schemas.microsoft.com/office/drawing/2010/main" val="0"/>
                </a:ext>
              </a:extLst>
            </a:blip>
            <a:srcRect l="10854" r="23799" b="8806"/>
            <a:stretch/>
          </p:blipFill>
          <p:spPr>
            <a:xfrm>
              <a:off x="599090" y="1981200"/>
              <a:ext cx="5607668" cy="3732688"/>
            </a:xfrm>
            <a:prstGeom prst="rect">
              <a:avLst/>
            </a:prstGeom>
          </p:spPr>
        </p:pic>
        <p:pic>
          <p:nvPicPr>
            <p:cNvPr id="6" name="Picture 5"/>
            <p:cNvPicPr>
              <a:picLocks noChangeAspect="1"/>
            </p:cNvPicPr>
            <p:nvPr/>
          </p:nvPicPr>
          <p:blipFill rotWithShape="1">
            <a:blip r:embed="rId2">
              <a:grayscl/>
              <a:extLst>
                <a:ext uri="{28A0092B-C50C-407E-A947-70E740481C1C}">
                  <a14:useLocalDpi xmlns:a14="http://schemas.microsoft.com/office/drawing/2010/main" val="0"/>
                </a:ext>
              </a:extLst>
            </a:blip>
            <a:srcRect l="78083" t="97282" r="3426"/>
            <a:stretch/>
          </p:blipFill>
          <p:spPr>
            <a:xfrm>
              <a:off x="4315243" y="5568472"/>
              <a:ext cx="1586714" cy="111251"/>
            </a:xfrm>
            <a:prstGeom prst="rect">
              <a:avLst/>
            </a:prstGeom>
          </p:spPr>
        </p:pic>
        <p:cxnSp>
          <p:nvCxnSpPr>
            <p:cNvPr id="8" name="Straight Arrow Connector 7"/>
            <p:cNvCxnSpPr/>
            <p:nvPr/>
          </p:nvCxnSpPr>
          <p:spPr>
            <a:xfrm>
              <a:off x="3007450" y="3499558"/>
              <a:ext cx="0" cy="19050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324690" y="4191000"/>
              <a:ext cx="0" cy="210235"/>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4906791" y="4332909"/>
              <a:ext cx="114300" cy="220226"/>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29151" y="4556371"/>
              <a:ext cx="1086896" cy="400110"/>
            </a:xfrm>
            <a:prstGeom prst="rect">
              <a:avLst/>
            </a:prstGeom>
            <a:noFill/>
          </p:spPr>
          <p:txBody>
            <a:bodyPr wrap="square" rtlCol="0">
              <a:spAutoFit/>
            </a:bodyPr>
            <a:lstStyle/>
            <a:p>
              <a:pPr algn="ctr"/>
              <a:r>
                <a:rPr lang="en-US" sz="1000" smtClean="0">
                  <a:solidFill>
                    <a:schemeClr val="bg1"/>
                  </a:solidFill>
                  <a:latin typeface="Times New Roman" pitchFamily="18" charset="0"/>
                  <a:cs typeface="Times New Roman" pitchFamily="18" charset="0"/>
                </a:rPr>
                <a:t>Tag Detection Site (Sonar Site)</a:t>
              </a:r>
              <a:endParaRPr lang="en-US" sz="1000">
                <a:solidFill>
                  <a:schemeClr val="bg1"/>
                </a:solidFill>
                <a:latin typeface="Times New Roman" pitchFamily="18" charset="0"/>
                <a:cs typeface="Times New Roman" pitchFamily="18" charset="0"/>
              </a:endParaRPr>
            </a:p>
          </p:txBody>
        </p:sp>
        <p:sp>
          <p:nvSpPr>
            <p:cNvPr id="12" name="TextBox 11"/>
            <p:cNvSpPr txBox="1"/>
            <p:nvPr/>
          </p:nvSpPr>
          <p:spPr>
            <a:xfrm>
              <a:off x="2483053" y="3158469"/>
              <a:ext cx="1077686" cy="400110"/>
            </a:xfrm>
            <a:prstGeom prst="rect">
              <a:avLst/>
            </a:prstGeom>
            <a:noFill/>
          </p:spPr>
          <p:txBody>
            <a:bodyPr wrap="square" rtlCol="0">
              <a:spAutoFit/>
            </a:bodyPr>
            <a:lstStyle/>
            <a:p>
              <a:pPr algn="ctr"/>
              <a:r>
                <a:rPr lang="en-US" sz="1000" dirty="0" smtClean="0">
                  <a:solidFill>
                    <a:schemeClr val="bg1"/>
                  </a:solidFill>
                  <a:latin typeface="Times New Roman" pitchFamily="18" charset="0"/>
                  <a:cs typeface="Times New Roman" pitchFamily="18" charset="0"/>
                </a:rPr>
                <a:t>Tag Insertion</a:t>
              </a:r>
            </a:p>
            <a:p>
              <a:pPr algn="ctr"/>
              <a:r>
                <a:rPr lang="en-US" sz="1000" dirty="0" smtClean="0">
                  <a:solidFill>
                    <a:schemeClr val="bg1"/>
                  </a:solidFill>
                  <a:latin typeface="Times New Roman" pitchFamily="18" charset="0"/>
                  <a:cs typeface="Times New Roman" pitchFamily="18" charset="0"/>
                </a:rPr>
                <a:t>Site 1</a:t>
              </a:r>
              <a:endParaRPr lang="en-US" sz="1000" dirty="0">
                <a:solidFill>
                  <a:schemeClr val="bg1"/>
                </a:solidFill>
                <a:latin typeface="Times New Roman" pitchFamily="18" charset="0"/>
                <a:cs typeface="Times New Roman" pitchFamily="18" charset="0"/>
              </a:endParaRPr>
            </a:p>
          </p:txBody>
        </p:sp>
        <p:sp>
          <p:nvSpPr>
            <p:cNvPr id="13" name="TextBox 12"/>
            <p:cNvSpPr txBox="1"/>
            <p:nvPr/>
          </p:nvSpPr>
          <p:spPr>
            <a:xfrm>
              <a:off x="2791812" y="4346770"/>
              <a:ext cx="1085851" cy="400110"/>
            </a:xfrm>
            <a:prstGeom prst="rect">
              <a:avLst/>
            </a:prstGeom>
            <a:noFill/>
          </p:spPr>
          <p:txBody>
            <a:bodyPr wrap="square" rtlCol="0">
              <a:spAutoFit/>
            </a:bodyPr>
            <a:lstStyle/>
            <a:p>
              <a:pPr algn="ctr"/>
              <a:r>
                <a:rPr lang="en-US" sz="1000" smtClean="0">
                  <a:solidFill>
                    <a:schemeClr val="bg1"/>
                  </a:solidFill>
                  <a:latin typeface="Times New Roman" pitchFamily="18" charset="0"/>
                  <a:cs typeface="Times New Roman" pitchFamily="18" charset="0"/>
                </a:rPr>
                <a:t>Tag Insertion</a:t>
              </a:r>
            </a:p>
            <a:p>
              <a:pPr algn="ctr"/>
              <a:r>
                <a:rPr lang="en-US" sz="1000" smtClean="0">
                  <a:solidFill>
                    <a:schemeClr val="bg1"/>
                  </a:solidFill>
                  <a:latin typeface="Times New Roman" pitchFamily="18" charset="0"/>
                  <a:cs typeface="Times New Roman" pitchFamily="18" charset="0"/>
                </a:rPr>
                <a:t>Site 2</a:t>
              </a:r>
              <a:endParaRPr lang="en-US" sz="1000">
                <a:solidFill>
                  <a:schemeClr val="bg1"/>
                </a:solidFill>
                <a:latin typeface="Times New Roman" pitchFamily="18" charset="0"/>
                <a:cs typeface="Times New Roman" pitchFamily="18" charset="0"/>
              </a:endParaRPr>
            </a:p>
          </p:txBody>
        </p:sp>
        <p:cxnSp>
          <p:nvCxnSpPr>
            <p:cNvPr id="14" name="Straight Arrow Connector 13"/>
            <p:cNvCxnSpPr/>
            <p:nvPr/>
          </p:nvCxnSpPr>
          <p:spPr>
            <a:xfrm flipH="1" flipV="1">
              <a:off x="1014468" y="2297845"/>
              <a:ext cx="152400" cy="22860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908365">
              <a:off x="1034564" y="2547679"/>
              <a:ext cx="533400" cy="246221"/>
            </a:xfrm>
            <a:prstGeom prst="rect">
              <a:avLst/>
            </a:prstGeom>
            <a:noFill/>
          </p:spPr>
          <p:txBody>
            <a:bodyPr wrap="square" rtlCol="0">
              <a:spAutoFit/>
            </a:bodyPr>
            <a:lstStyle/>
            <a:p>
              <a:r>
                <a:rPr lang="en-US" sz="1000" dirty="0" smtClean="0">
                  <a:solidFill>
                    <a:schemeClr val="bg1"/>
                  </a:solidFill>
                  <a:latin typeface="Times New Roman" pitchFamily="18" charset="0"/>
                  <a:cs typeface="Times New Roman" pitchFamily="18" charset="0"/>
                </a:rPr>
                <a:t>flow</a:t>
              </a:r>
              <a:endParaRPr lang="en-US" sz="1000" dirty="0">
                <a:solidFill>
                  <a:schemeClr val="bg1"/>
                </a:solidFill>
                <a:latin typeface="Times New Roman" pitchFamily="18" charset="0"/>
                <a:cs typeface="Times New Roman" pitchFamily="18" charset="0"/>
              </a:endParaRPr>
            </a:p>
          </p:txBody>
        </p:sp>
        <p:pic>
          <p:nvPicPr>
            <p:cNvPr id="16" name="Picture 15"/>
            <p:cNvPicPr/>
            <p:nvPr/>
          </p:nvPicPr>
          <p:blipFill rotWithShape="1">
            <a:blip r:embed="rId3" cstate="print">
              <a:extLst>
                <a:ext uri="{28A0092B-C50C-407E-A947-70E740481C1C}">
                  <a14:useLocalDpi xmlns:a14="http://schemas.microsoft.com/office/drawing/2010/main" val="0"/>
                </a:ext>
              </a:extLst>
            </a:blip>
            <a:srcRect l="50273" t="89323" r="43725"/>
            <a:stretch/>
          </p:blipFill>
          <p:spPr>
            <a:xfrm>
              <a:off x="5901957" y="5246055"/>
              <a:ext cx="304800" cy="433668"/>
            </a:xfrm>
            <a:prstGeom prst="rect">
              <a:avLst/>
            </a:prstGeom>
          </p:spPr>
        </p:pic>
      </p:grpSp>
      <p:sp>
        <p:nvSpPr>
          <p:cNvPr id="3" name="TextBox 2"/>
          <p:cNvSpPr txBox="1"/>
          <p:nvPr/>
        </p:nvSpPr>
        <p:spPr>
          <a:xfrm>
            <a:off x="2174770" y="6096000"/>
            <a:ext cx="4825344" cy="369332"/>
          </a:xfrm>
          <a:prstGeom prst="rect">
            <a:avLst/>
          </a:prstGeom>
          <a:noFill/>
        </p:spPr>
        <p:txBody>
          <a:bodyPr wrap="square" rtlCol="0">
            <a:spAutoFit/>
          </a:bodyPr>
          <a:lstStyle/>
          <a:p>
            <a:r>
              <a:rPr lang="en-US" smtClean="0"/>
              <a:t>Sonar site is 13 km upriver from tag insertion site</a:t>
            </a:r>
            <a:endParaRPr lang="en-US"/>
          </a:p>
        </p:txBody>
      </p:sp>
      <p:pic>
        <p:nvPicPr>
          <p:cNvPr id="26" name="Picture 2" descr="BBayDistMapEsc"/>
          <p:cNvPicPr>
            <a:picLocks noChangeAspect="1" noChangeArrowheads="1"/>
          </p:cNvPicPr>
          <p:nvPr/>
        </p:nvPicPr>
        <p:blipFill rotWithShape="1">
          <a:blip r:embed="rId4" cstate="print">
            <a:grayscl/>
          </a:blip>
          <a:srcRect l="22915" r="20073"/>
          <a:stretch/>
        </p:blipFill>
        <p:spPr bwMode="auto">
          <a:xfrm>
            <a:off x="5791200" y="212091"/>
            <a:ext cx="3263462" cy="4011217"/>
          </a:xfrm>
          <a:prstGeom prst="rect">
            <a:avLst/>
          </a:prstGeom>
          <a:noFill/>
          <a:ln w="9525">
            <a:solidFill>
              <a:schemeClr val="tx1"/>
            </a:solidFill>
            <a:miter lim="800000"/>
            <a:headEnd/>
            <a:tailEnd/>
          </a:ln>
        </p:spPr>
      </p:pic>
      <p:cxnSp>
        <p:nvCxnSpPr>
          <p:cNvPr id="27" name="Straight Arrow Connector 26"/>
          <p:cNvCxnSpPr/>
          <p:nvPr/>
        </p:nvCxnSpPr>
        <p:spPr>
          <a:xfrm flipV="1">
            <a:off x="5910145" y="3755333"/>
            <a:ext cx="0" cy="20056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8544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Inserting Tags</a:t>
            </a:r>
            <a:endParaRPr lang="en-US"/>
          </a:p>
        </p:txBody>
      </p:sp>
      <p:sp>
        <p:nvSpPr>
          <p:cNvPr id="7" name="Content Placeholder 6"/>
          <p:cNvSpPr>
            <a:spLocks noGrp="1"/>
          </p:cNvSpPr>
          <p:nvPr>
            <p:ph sz="quarter" idx="13"/>
          </p:nvPr>
        </p:nvSpPr>
        <p:spPr>
          <a:xfrm>
            <a:off x="516082" y="1295400"/>
            <a:ext cx="7103918" cy="1600200"/>
          </a:xfrm>
        </p:spPr>
        <p:txBody>
          <a:bodyPr>
            <a:noAutofit/>
          </a:bodyPr>
          <a:lstStyle/>
          <a:p>
            <a:r>
              <a:rPr lang="en-US" sz="1800" smtClean="0"/>
              <a:t>Fish captured in drift gillnets at the lower site</a:t>
            </a:r>
          </a:p>
          <a:p>
            <a:r>
              <a:rPr lang="en-US" sz="1800" smtClean="0"/>
              <a:t>Nets pulled as soon as a fish was captured</a:t>
            </a:r>
          </a:p>
          <a:p>
            <a:r>
              <a:rPr lang="en-US" sz="1800" smtClean="0"/>
              <a:t>Fish placed in live box</a:t>
            </a:r>
          </a:p>
          <a:p>
            <a:r>
              <a:rPr lang="en-US" sz="1800" smtClean="0"/>
              <a:t>Age, length, sex data collected and tag inserted using long plastic pipe</a:t>
            </a:r>
            <a:endParaRPr lang="en-US" sz="1800"/>
          </a:p>
        </p:txBody>
      </p:sp>
      <p:pic>
        <p:nvPicPr>
          <p:cNvPr id="4" name="Picture 2" descr="C:\Users\gbbuck\Pictures\Nush Pics\2011 pictures\nush2011_sam 09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082" y="3048000"/>
            <a:ext cx="3581400" cy="2686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gbbuck\Pictures\Nush Pics\2011 pictures\nush2011_sam 1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598" y="3047999"/>
            <a:ext cx="3581399" cy="26863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0118F21-27E3-43C0-A423-6D4D07DB2B5A}" type="slidenum">
              <a:rPr lang="en-US" smtClean="0"/>
              <a:pPr/>
              <a:t>9</a:t>
            </a:fld>
            <a:endParaRPr lang="en-US"/>
          </a:p>
        </p:txBody>
      </p:sp>
    </p:spTree>
    <p:extLst>
      <p:ext uri="{BB962C8B-B14F-4D97-AF65-F5344CB8AC3E}">
        <p14:creationId xmlns:p14="http://schemas.microsoft.com/office/powerpoint/2010/main" val="142573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17194</TotalTime>
  <Words>1161</Words>
  <Application>Microsoft Office PowerPoint</Application>
  <PresentationFormat>On-screen Show (4:3)</PresentationFormat>
  <Paragraphs>262</Paragraphs>
  <Slides>33</Slides>
  <Notes>10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Horizon</vt:lpstr>
      <vt:lpstr>Improving Inriver Chinook Salmon Estimates using acoustic tags on the Nushagak River</vt:lpstr>
      <vt:lpstr>Nushagak River Chinook</vt:lpstr>
      <vt:lpstr>Sonar camp—nushagak river</vt:lpstr>
      <vt:lpstr>How Do We Assess Nushagak Chinook?</vt:lpstr>
      <vt:lpstr>Counting and Measuring Fish</vt:lpstr>
      <vt:lpstr>Why was a new Study needed?</vt:lpstr>
      <vt:lpstr>How can Acoustic Tags Help?</vt:lpstr>
      <vt:lpstr>Where was the Study Located?</vt:lpstr>
      <vt:lpstr>Inserting Tags</vt:lpstr>
      <vt:lpstr>Assembling the tripods</vt:lpstr>
      <vt:lpstr>man-handling the Tripod</vt:lpstr>
      <vt:lpstr>Setting Up the Array</vt:lpstr>
      <vt:lpstr>A successful deployment</vt:lpstr>
      <vt:lpstr>Processing Data</vt:lpstr>
      <vt:lpstr>Tag Stats</vt:lpstr>
      <vt:lpstr>Array Layout and Probability Regions</vt:lpstr>
      <vt:lpstr>Fish Tracks (filtered)</vt:lpstr>
      <vt:lpstr>PowerPoint Presentation</vt:lpstr>
      <vt:lpstr>PowerPoint Presentation</vt:lpstr>
      <vt:lpstr>PowerPoint Presentation</vt:lpstr>
      <vt:lpstr>Multiple-Trip Fish</vt:lpstr>
      <vt:lpstr>PowerPoint Presentation</vt:lpstr>
      <vt:lpstr>Preferred Travel Lanes - 2011</vt:lpstr>
      <vt:lpstr>Preferred Travel Lanes - 2012</vt:lpstr>
      <vt:lpstr>Preferred Travel Lanes - 2013</vt:lpstr>
      <vt:lpstr>Preferred Travel Lanes - 2014</vt:lpstr>
      <vt:lpstr>Fish Depth: Upriver-Moving Fish</vt:lpstr>
      <vt:lpstr>Fish Depth: Downriver-moving Fish</vt:lpstr>
      <vt:lpstr>Fish Holding Regions</vt:lpstr>
      <vt:lpstr>results</vt:lpstr>
      <vt:lpstr>Bank Ratios</vt:lpstr>
      <vt:lpstr>Conclusions</vt:lpstr>
      <vt:lpstr>What’s Next?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slmaxwell</dc:creator>
  <cp:lastModifiedBy>Buck, Gregory B (DFG)</cp:lastModifiedBy>
  <cp:revision>644</cp:revision>
  <dcterms:created xsi:type="dcterms:W3CDTF">2014-03-17T22:26:22Z</dcterms:created>
  <dcterms:modified xsi:type="dcterms:W3CDTF">2015-11-06T22:00:31Z</dcterms:modified>
</cp:coreProperties>
</file>